
<file path=[Content_Types].xml><?xml version="1.0" encoding="utf-8"?>
<Types xmlns="http://schemas.openxmlformats.org/package/2006/content-types">
  <Default Extension="jpeg" ContentType="image/jpeg"/>
  <Default Extension="jp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0"/>
  </p:notesMasterIdLst>
  <p:sldIdLst>
    <p:sldId id="256" r:id="rId2"/>
    <p:sldId id="257" r:id="rId3"/>
    <p:sldId id="258" r:id="rId4"/>
    <p:sldId id="292" r:id="rId5"/>
    <p:sldId id="259" r:id="rId6"/>
    <p:sldId id="293" r:id="rId7"/>
    <p:sldId id="260" r:id="rId8"/>
    <p:sldId id="261" r:id="rId9"/>
    <p:sldId id="294" r:id="rId10"/>
    <p:sldId id="262" r:id="rId11"/>
    <p:sldId id="295" r:id="rId12"/>
    <p:sldId id="263" r:id="rId13"/>
    <p:sldId id="264" r:id="rId14"/>
    <p:sldId id="266" r:id="rId15"/>
    <p:sldId id="296" r:id="rId16"/>
    <p:sldId id="267" r:id="rId17"/>
    <p:sldId id="268" r:id="rId18"/>
    <p:sldId id="269" r:id="rId19"/>
    <p:sldId id="271" r:id="rId20"/>
    <p:sldId id="297" r:id="rId21"/>
    <p:sldId id="270" r:id="rId22"/>
    <p:sldId id="272" r:id="rId23"/>
    <p:sldId id="273" r:id="rId24"/>
    <p:sldId id="298" r:id="rId25"/>
    <p:sldId id="274" r:id="rId26"/>
    <p:sldId id="275" r:id="rId27"/>
    <p:sldId id="276" r:id="rId28"/>
    <p:sldId id="277" r:id="rId29"/>
    <p:sldId id="279" r:id="rId30"/>
    <p:sldId id="299" r:id="rId31"/>
    <p:sldId id="285" r:id="rId32"/>
    <p:sldId id="286" r:id="rId33"/>
    <p:sldId id="290" r:id="rId34"/>
    <p:sldId id="300" r:id="rId35"/>
    <p:sldId id="280" r:id="rId36"/>
    <p:sldId id="281" r:id="rId37"/>
    <p:sldId id="282" r:id="rId38"/>
    <p:sldId id="283" r:id="rId39"/>
    <p:sldId id="284" r:id="rId40"/>
    <p:sldId id="278" r:id="rId41"/>
    <p:sldId id="301" r:id="rId42"/>
    <p:sldId id="287" r:id="rId43"/>
    <p:sldId id="288" r:id="rId44"/>
    <p:sldId id="302" r:id="rId45"/>
    <p:sldId id="291" r:id="rId46"/>
    <p:sldId id="303" r:id="rId47"/>
    <p:sldId id="289" r:id="rId48"/>
    <p:sldId id="304"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8ED"/>
    <a:srgbClr val="D1D9E1"/>
    <a:srgbClr val="E6E6E6"/>
    <a:srgbClr val="E5F4F7"/>
    <a:srgbClr val="E0E5F4"/>
    <a:srgbClr val="E4E9F0"/>
    <a:srgbClr val="D9E0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785"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588B9-E49A-4762-8D34-A1AB96EB2F12}"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C90EA-F628-4F07-A788-5D35F5F2C26E}" type="slidenum">
              <a:rPr lang="en-US" smtClean="0"/>
              <a:t>‹#›</a:t>
            </a:fld>
            <a:endParaRPr lang="en-US"/>
          </a:p>
        </p:txBody>
      </p:sp>
    </p:spTree>
    <p:extLst>
      <p:ext uri="{BB962C8B-B14F-4D97-AF65-F5344CB8AC3E}">
        <p14:creationId xmlns:p14="http://schemas.microsoft.com/office/powerpoint/2010/main" val="216516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B12C03-0145-424C-A3DF-15BAB83E889A}" type="datetime1">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C01C-FB2E-41B3-B307-05435E52055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522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DE2055-BB6E-465F-949D-C048ADAD3DA3}" type="datetime1">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C01C-FB2E-41B3-B307-05435E520558}" type="slidenum">
              <a:rPr lang="en-US" smtClean="0"/>
              <a:t>‹#›</a:t>
            </a:fld>
            <a:endParaRPr lang="en-US"/>
          </a:p>
        </p:txBody>
      </p:sp>
    </p:spTree>
    <p:extLst>
      <p:ext uri="{BB962C8B-B14F-4D97-AF65-F5344CB8AC3E}">
        <p14:creationId xmlns:p14="http://schemas.microsoft.com/office/powerpoint/2010/main" val="810891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D2D03-BF02-41D8-A416-B60C4AC32917}" type="datetime1">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C01C-FB2E-41B3-B307-05435E520558}" type="slidenum">
              <a:rPr lang="en-US" smtClean="0"/>
              <a:t>‹#›</a:t>
            </a:fld>
            <a:endParaRPr lang="en-US"/>
          </a:p>
        </p:txBody>
      </p:sp>
    </p:spTree>
    <p:extLst>
      <p:ext uri="{BB962C8B-B14F-4D97-AF65-F5344CB8AC3E}">
        <p14:creationId xmlns:p14="http://schemas.microsoft.com/office/powerpoint/2010/main" val="351783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174625" indent="-174625">
              <a:buFont typeface="Arial" panose="020B0604020202020204" pitchFamily="34" charset="0"/>
              <a:buChar char="•"/>
              <a:defRPr sz="2200"/>
            </a:lvl1pPr>
            <a:lvl2pPr>
              <a:defRPr sz="2000"/>
            </a:lvl2pPr>
            <a:lvl3pPr>
              <a:defRPr sz="16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02F3D2A-C653-40B8-BC78-0EC54117833E}" type="datetime1">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C01C-FB2E-41B3-B307-05435E520558}" type="slidenum">
              <a:rPr lang="en-US" smtClean="0"/>
              <a:t>‹#›</a:t>
            </a:fld>
            <a:endParaRPr lang="en-US"/>
          </a:p>
        </p:txBody>
      </p:sp>
    </p:spTree>
    <p:extLst>
      <p:ext uri="{BB962C8B-B14F-4D97-AF65-F5344CB8AC3E}">
        <p14:creationId xmlns:p14="http://schemas.microsoft.com/office/powerpoint/2010/main" val="329575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2D857A-5F68-408C-97E6-C2B549FB6CBC}" type="datetime1">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FC01C-FB2E-41B3-B307-05435E52055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846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B67180-4F5F-48C2-A6B7-1DF22DE1208F}" type="datetime1">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FC01C-FB2E-41B3-B307-05435E520558}" type="slidenum">
              <a:rPr lang="en-US" smtClean="0"/>
              <a:t>‹#›</a:t>
            </a:fld>
            <a:endParaRPr lang="en-US"/>
          </a:p>
        </p:txBody>
      </p:sp>
    </p:spTree>
    <p:extLst>
      <p:ext uri="{BB962C8B-B14F-4D97-AF65-F5344CB8AC3E}">
        <p14:creationId xmlns:p14="http://schemas.microsoft.com/office/powerpoint/2010/main" val="3005906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C41E4A-B955-406D-AEBC-E2D4D8984BC1}" type="datetime1">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CFC01C-FB2E-41B3-B307-05435E520558}" type="slidenum">
              <a:rPr lang="en-US" smtClean="0"/>
              <a:t>‹#›</a:t>
            </a:fld>
            <a:endParaRPr lang="en-US"/>
          </a:p>
        </p:txBody>
      </p:sp>
    </p:spTree>
    <p:extLst>
      <p:ext uri="{BB962C8B-B14F-4D97-AF65-F5344CB8AC3E}">
        <p14:creationId xmlns:p14="http://schemas.microsoft.com/office/powerpoint/2010/main" val="194262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92509C-0829-40BD-96B0-70E55C6301A5}" type="datetime1">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CFC01C-FB2E-41B3-B307-05435E520558}" type="slidenum">
              <a:rPr lang="en-US" smtClean="0"/>
              <a:t>‹#›</a:t>
            </a:fld>
            <a:endParaRPr lang="en-US"/>
          </a:p>
        </p:txBody>
      </p:sp>
    </p:spTree>
    <p:extLst>
      <p:ext uri="{BB962C8B-B14F-4D97-AF65-F5344CB8AC3E}">
        <p14:creationId xmlns:p14="http://schemas.microsoft.com/office/powerpoint/2010/main" val="2993657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6AD03E2-8D9A-4440-8B2C-2745AA7955DC}" type="datetime1">
              <a:rPr lang="en-US" smtClean="0"/>
              <a:t>5/9/2022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7CFC01C-FB2E-41B3-B307-05435E520558}" type="slidenum">
              <a:rPr lang="en-US" smtClean="0"/>
              <a:t>‹#›</a:t>
            </a:fld>
            <a:endParaRPr lang="en-US"/>
          </a:p>
        </p:txBody>
      </p:sp>
    </p:spTree>
    <p:extLst>
      <p:ext uri="{BB962C8B-B14F-4D97-AF65-F5344CB8AC3E}">
        <p14:creationId xmlns:p14="http://schemas.microsoft.com/office/powerpoint/2010/main" val="2398302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CA0E77-2B44-4B30-A906-5D80F63E87F9}" type="datetime1">
              <a:rPr lang="en-US" smtClean="0"/>
              <a:t>5/9/2022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7CFC01C-FB2E-41B3-B307-05435E520558}" type="slidenum">
              <a:rPr lang="en-US" smtClean="0"/>
              <a:t>‹#›</a:t>
            </a:fld>
            <a:endParaRPr lang="en-US"/>
          </a:p>
        </p:txBody>
      </p:sp>
    </p:spTree>
    <p:extLst>
      <p:ext uri="{BB962C8B-B14F-4D97-AF65-F5344CB8AC3E}">
        <p14:creationId xmlns:p14="http://schemas.microsoft.com/office/powerpoint/2010/main" val="1063314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E2E3C1-B08D-4BE2-8F32-6F549FB832C1}" type="datetime1">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FC01C-FB2E-41B3-B307-05435E520558}" type="slidenum">
              <a:rPr lang="en-US" smtClean="0"/>
              <a:t>‹#›</a:t>
            </a:fld>
            <a:endParaRPr lang="en-US"/>
          </a:p>
        </p:txBody>
      </p:sp>
    </p:spTree>
    <p:extLst>
      <p:ext uri="{BB962C8B-B14F-4D97-AF65-F5344CB8AC3E}">
        <p14:creationId xmlns:p14="http://schemas.microsoft.com/office/powerpoint/2010/main" val="2238736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E8ED"/>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D54F9A5-C789-4024-8226-22AC59F4C768}" type="datetime1">
              <a:rPr lang="en-US" smtClean="0"/>
              <a:t>5/9/2022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7CFC01C-FB2E-41B3-B307-05435E52055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96786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microsoft.com/office/2007/relationships/media" Target="../media/media30.m4a"/><Relationship Id="rId7" Type="http://schemas.openxmlformats.org/officeDocument/2006/relationships/image" Target="../media/image1.png"/><Relationship Id="rId2" Type="http://schemas.openxmlformats.org/officeDocument/2006/relationships/video" Target="../media/media29.mp4"/><Relationship Id="rId1" Type="http://schemas.microsoft.com/office/2007/relationships/media" Target="../media/media29.mp4"/><Relationship Id="rId6" Type="http://schemas.openxmlformats.org/officeDocument/2006/relationships/image" Target="../media/image26.png"/><Relationship Id="rId5" Type="http://schemas.openxmlformats.org/officeDocument/2006/relationships/slideLayout" Target="../slideLayouts/slideLayout2.xml"/><Relationship Id="rId4" Type="http://schemas.openxmlformats.org/officeDocument/2006/relationships/audio" Target="../media/media30.m4a"/></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2" Type="http://schemas.microsoft.com/office/2007/relationships/media" Target="../media/media3.mp3"/><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microsoft.com/office/2007/relationships/media" Target="../media/media35.m4a"/><Relationship Id="rId7" Type="http://schemas.openxmlformats.org/officeDocument/2006/relationships/image" Target="../media/image1.png"/><Relationship Id="rId2" Type="http://schemas.openxmlformats.org/officeDocument/2006/relationships/video" Target="../media/media34.mp4"/><Relationship Id="rId1" Type="http://schemas.microsoft.com/office/2007/relationships/media" Target="../media/media34.mp4"/><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audio" Target="../media/media35.m4a"/></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1.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microsoft.com/office/2007/relationships/media" Target="../media/media43.m4a"/><Relationship Id="rId7" Type="http://schemas.openxmlformats.org/officeDocument/2006/relationships/image" Target="../media/image1.png"/><Relationship Id="rId2" Type="http://schemas.openxmlformats.org/officeDocument/2006/relationships/video" Target="../media/media42.mp4"/><Relationship Id="rId1" Type="http://schemas.microsoft.com/office/2007/relationships/media" Target="../media/media42.mp4"/><Relationship Id="rId6" Type="http://schemas.openxmlformats.org/officeDocument/2006/relationships/image" Target="../media/image39.png"/><Relationship Id="rId5" Type="http://schemas.openxmlformats.org/officeDocument/2006/relationships/slideLayout" Target="../slideLayouts/slideLayout2.xml"/><Relationship Id="rId4" Type="http://schemas.openxmlformats.org/officeDocument/2006/relationships/audio" Target="../media/media43.m4a"/></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4.m4a"/><Relationship Id="rId1" Type="http://schemas.microsoft.com/office/2007/relationships/media" Target="../media/media44.m4a"/><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7.m4a"/><Relationship Id="rId1" Type="http://schemas.microsoft.com/office/2007/relationships/media" Target="../media/media47.m4a"/><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m4a"/><Relationship Id="rId1" Type="http://schemas.microsoft.com/office/2007/relationships/media" Target="../media/media48.m4a"/><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9.m4a"/><Relationship Id="rId1" Type="http://schemas.microsoft.com/office/2007/relationships/media" Target="../media/media49.m4a"/><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mailto:jmhng18@umd.edu" TargetMode="External"/><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hyperlink" Target="mailto:jrluck@umd.edu" TargetMode="External"/><Relationship Id="rId5" Type="http://schemas.openxmlformats.org/officeDocument/2006/relationships/hyperlink" Target="mailto:altvater@umd.edu" TargetMode="External"/><Relationship Id="rId4" Type="http://schemas.openxmlformats.org/officeDocument/2006/relationships/hyperlink" Target="mailto:bgiri@umd.edu"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D571-C04C-CF7D-95B3-42CCEA1BA609}"/>
              </a:ext>
            </a:extLst>
          </p:cNvPr>
          <p:cNvSpPr>
            <a:spLocks noGrp="1"/>
          </p:cNvSpPr>
          <p:nvPr>
            <p:ph type="ctrTitle"/>
          </p:nvPr>
        </p:nvSpPr>
        <p:spPr>
          <a:xfrm>
            <a:off x="1097280" y="1770435"/>
            <a:ext cx="10058400" cy="2554678"/>
          </a:xfrm>
        </p:spPr>
        <p:txBody>
          <a:bodyPr anchor="ctr">
            <a:noAutofit/>
          </a:bodyPr>
          <a:lstStyle/>
          <a:p>
            <a:r>
              <a:rPr lang="en-US" sz="6000" dirty="0"/>
              <a:t>ENPM 664 Final Project:</a:t>
            </a:r>
            <a:br>
              <a:rPr lang="en-US" sz="6000" dirty="0"/>
            </a:br>
            <a:r>
              <a:rPr lang="en-US" sz="6000" dirty="0"/>
              <a:t>Router Exploitation</a:t>
            </a:r>
          </a:p>
        </p:txBody>
      </p:sp>
      <p:sp>
        <p:nvSpPr>
          <p:cNvPr id="3" name="Subtitle 2">
            <a:extLst>
              <a:ext uri="{FF2B5EF4-FFF2-40B4-BE49-F238E27FC236}">
                <a16:creationId xmlns:a16="http://schemas.microsoft.com/office/drawing/2014/main" id="{761ADE28-5674-29EF-9128-CCA25B7B0667}"/>
              </a:ext>
            </a:extLst>
          </p:cNvPr>
          <p:cNvSpPr>
            <a:spLocks noGrp="1"/>
          </p:cNvSpPr>
          <p:nvPr>
            <p:ph type="subTitle" idx="1"/>
          </p:nvPr>
        </p:nvSpPr>
        <p:spPr>
          <a:xfrm>
            <a:off x="1100051" y="4455620"/>
            <a:ext cx="10058400" cy="1773729"/>
          </a:xfrm>
        </p:spPr>
        <p:txBody>
          <a:bodyPr>
            <a:normAutofit/>
          </a:bodyPr>
          <a:lstStyle/>
          <a:p>
            <a:r>
              <a:rPr lang="en-US" dirty="0"/>
              <a:t>Group 5 </a:t>
            </a:r>
          </a:p>
          <a:p>
            <a:r>
              <a:rPr lang="en-US" sz="1600" dirty="0"/>
              <a:t>Brandon </a:t>
            </a:r>
            <a:r>
              <a:rPr lang="en-US" sz="1600" dirty="0" err="1"/>
              <a:t>Altvater</a:t>
            </a:r>
            <a:br>
              <a:rPr lang="en-US" sz="1600" dirty="0"/>
            </a:br>
            <a:r>
              <a:rPr lang="en-US" sz="1600" dirty="0" err="1"/>
              <a:t>Bhagvat</a:t>
            </a:r>
            <a:r>
              <a:rPr lang="en-US" sz="1600" dirty="0"/>
              <a:t> </a:t>
            </a:r>
            <a:r>
              <a:rPr lang="en-US" sz="1600" dirty="0" err="1"/>
              <a:t>Giri</a:t>
            </a:r>
            <a:br>
              <a:rPr lang="en-US" sz="1600" dirty="0"/>
            </a:br>
            <a:r>
              <a:rPr lang="en-US" sz="1600" dirty="0"/>
              <a:t>Jonathan Luck</a:t>
            </a:r>
            <a:br>
              <a:rPr lang="en-US" sz="1600" dirty="0"/>
            </a:br>
            <a:r>
              <a:rPr lang="en-US" sz="1600" dirty="0"/>
              <a:t>James Ng</a:t>
            </a:r>
          </a:p>
          <a:p>
            <a:endParaRPr lang="en-US" sz="1600" dirty="0"/>
          </a:p>
          <a:p>
            <a:endParaRPr lang="en-US" sz="1600" dirty="0"/>
          </a:p>
        </p:txBody>
      </p:sp>
      <p:sp>
        <p:nvSpPr>
          <p:cNvPr id="4" name="Slide Number Placeholder 3">
            <a:extLst>
              <a:ext uri="{FF2B5EF4-FFF2-40B4-BE49-F238E27FC236}">
                <a16:creationId xmlns:a16="http://schemas.microsoft.com/office/drawing/2014/main" id="{BE031A8F-29AF-5CFE-6FF2-97842A708873}"/>
              </a:ext>
            </a:extLst>
          </p:cNvPr>
          <p:cNvSpPr>
            <a:spLocks noGrp="1"/>
          </p:cNvSpPr>
          <p:nvPr>
            <p:ph type="sldNum" sz="quarter" idx="12"/>
          </p:nvPr>
        </p:nvSpPr>
        <p:spPr/>
        <p:txBody>
          <a:bodyPr/>
          <a:lstStyle/>
          <a:p>
            <a:fld id="{37CFC01C-FB2E-41B3-B307-05435E520558}" type="slidenum">
              <a:rPr lang="en-US" smtClean="0"/>
              <a:t>1</a:t>
            </a:fld>
            <a:endParaRPr lang="en-US"/>
          </a:p>
        </p:txBody>
      </p:sp>
      <p:pic>
        <p:nvPicPr>
          <p:cNvPr id="7" name="Audio 6">
            <a:hlinkClick r:id="" action="ppaction://media"/>
            <a:extLst>
              <a:ext uri="{FF2B5EF4-FFF2-40B4-BE49-F238E27FC236}">
                <a16:creationId xmlns:a16="http://schemas.microsoft.com/office/drawing/2014/main" id="{6A84C530-6E8B-15A3-FBDB-F312831258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582090759"/>
      </p:ext>
    </p:extLst>
  </p:cSld>
  <p:clrMapOvr>
    <a:masterClrMapping/>
  </p:clrMapOvr>
  <mc:AlternateContent xmlns:mc="http://schemas.openxmlformats.org/markup-compatibility/2006">
    <mc:Choice xmlns:p14="http://schemas.microsoft.com/office/powerpoint/2010/main" Requires="p14">
      <p:transition spd="slow" p14:dur="2000" advTm="5652"/>
    </mc:Choice>
    <mc:Fallback>
      <p:transition spd="slow" advTm="5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AFCD-A16B-4E0E-B25C-4978FE9B719B}"/>
              </a:ext>
            </a:extLst>
          </p:cNvPr>
          <p:cNvSpPr>
            <a:spLocks noGrp="1"/>
          </p:cNvSpPr>
          <p:nvPr>
            <p:ph type="title"/>
          </p:nvPr>
        </p:nvSpPr>
        <p:spPr/>
        <p:txBody>
          <a:bodyPr/>
          <a:lstStyle/>
          <a:p>
            <a:r>
              <a:rPr lang="en-US" dirty="0"/>
              <a:t>Related work</a:t>
            </a:r>
          </a:p>
        </p:txBody>
      </p:sp>
      <p:sp>
        <p:nvSpPr>
          <p:cNvPr id="3" name="Content Placeholder 2">
            <a:extLst>
              <a:ext uri="{FF2B5EF4-FFF2-40B4-BE49-F238E27FC236}">
                <a16:creationId xmlns:a16="http://schemas.microsoft.com/office/drawing/2014/main" id="{69DB0AD8-46C2-3290-A63F-252436CAC9DB}"/>
              </a:ext>
            </a:extLst>
          </p:cNvPr>
          <p:cNvSpPr>
            <a:spLocks noGrp="1"/>
          </p:cNvSpPr>
          <p:nvPr>
            <p:ph idx="1"/>
          </p:nvPr>
        </p:nvSpPr>
        <p:spPr>
          <a:xfrm>
            <a:off x="1097280" y="1845733"/>
            <a:ext cx="10058400" cy="4458813"/>
          </a:xfrm>
        </p:spPr>
        <p:txBody>
          <a:bodyPr>
            <a:normAutofit fontScale="92500" lnSpcReduction="20000"/>
          </a:bodyPr>
          <a:lstStyle/>
          <a:p>
            <a:r>
              <a:rPr lang="en-US" dirty="0"/>
              <a:t>Threat actors such as Sandworm have infected over 500,000 routers in over 50 countries to perform attacks that can collect internet traffic information, block traffic, and even render routers inoperable</a:t>
            </a:r>
          </a:p>
          <a:p>
            <a:r>
              <a:rPr lang="en-US" dirty="0"/>
              <a:t>Other attacks on routers have included: </a:t>
            </a:r>
          </a:p>
          <a:p>
            <a:pPr lvl="1"/>
            <a:r>
              <a:rPr lang="en-US" dirty="0"/>
              <a:t>Ad injection</a:t>
            </a:r>
          </a:p>
          <a:p>
            <a:pPr lvl="1"/>
            <a:r>
              <a:rPr lang="en-US" dirty="0" err="1"/>
              <a:t>Cryptomining</a:t>
            </a:r>
            <a:endParaRPr lang="en-US" dirty="0"/>
          </a:p>
          <a:p>
            <a:pPr lvl="1"/>
            <a:r>
              <a:rPr lang="en-US" dirty="0"/>
              <a:t>Proxying</a:t>
            </a:r>
          </a:p>
          <a:p>
            <a:pPr lvl="1"/>
            <a:r>
              <a:rPr lang="en-US" dirty="0"/>
              <a:t>Using router as a zombie in a botnet for </a:t>
            </a:r>
            <a:r>
              <a:rPr lang="en-US" dirty="0" err="1"/>
              <a:t>DDoSing</a:t>
            </a:r>
            <a:r>
              <a:rPr lang="en-US" dirty="0"/>
              <a:t> or other monetization</a:t>
            </a:r>
          </a:p>
          <a:p>
            <a:r>
              <a:rPr lang="en-US" dirty="0"/>
              <a:t>There is some published work on extracting firmware from routers, but none specific to this manufacturer </a:t>
            </a:r>
          </a:p>
          <a:p>
            <a:r>
              <a:rPr lang="en-US" dirty="0"/>
              <a:t>There was some vulnerability research published against </a:t>
            </a:r>
            <a:r>
              <a:rPr lang="en-US" dirty="0" err="1"/>
              <a:t>Wavlinks</a:t>
            </a:r>
            <a:r>
              <a:rPr lang="en-US" dirty="0"/>
              <a:t>, but those appeared to be against older firmware versions*</a:t>
            </a:r>
          </a:p>
          <a:p>
            <a:pPr lvl="1"/>
            <a:r>
              <a:rPr lang="en-US" dirty="0"/>
              <a:t>See RCE section</a:t>
            </a:r>
          </a:p>
          <a:p>
            <a:r>
              <a:rPr lang="en-US" dirty="0"/>
              <a:t>Read our proposal’s background/related work section for sources and if you are interested in learning more</a:t>
            </a:r>
          </a:p>
        </p:txBody>
      </p:sp>
      <p:sp>
        <p:nvSpPr>
          <p:cNvPr id="4" name="Slide Number Placeholder 3">
            <a:extLst>
              <a:ext uri="{FF2B5EF4-FFF2-40B4-BE49-F238E27FC236}">
                <a16:creationId xmlns:a16="http://schemas.microsoft.com/office/drawing/2014/main" id="{D5471533-F5B2-CBDF-4EAC-D2C21C9B321E}"/>
              </a:ext>
            </a:extLst>
          </p:cNvPr>
          <p:cNvSpPr>
            <a:spLocks noGrp="1"/>
          </p:cNvSpPr>
          <p:nvPr>
            <p:ph type="sldNum" sz="quarter" idx="12"/>
          </p:nvPr>
        </p:nvSpPr>
        <p:spPr/>
        <p:txBody>
          <a:bodyPr/>
          <a:lstStyle/>
          <a:p>
            <a:fld id="{37CFC01C-FB2E-41B3-B307-05435E520558}" type="slidenum">
              <a:rPr lang="en-US" smtClean="0"/>
              <a:t>10</a:t>
            </a:fld>
            <a:endParaRPr lang="en-US"/>
          </a:p>
        </p:txBody>
      </p:sp>
      <p:pic>
        <p:nvPicPr>
          <p:cNvPr id="9" name="Audio 8">
            <a:hlinkClick r:id="" action="ppaction://media"/>
            <a:extLst>
              <a:ext uri="{FF2B5EF4-FFF2-40B4-BE49-F238E27FC236}">
                <a16:creationId xmlns:a16="http://schemas.microsoft.com/office/drawing/2014/main" id="{9C5F62D7-79E3-EEB3-D12B-BF79E1BE1F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1388181420"/>
      </p:ext>
    </p:extLst>
  </p:cSld>
  <p:clrMapOvr>
    <a:masterClrMapping/>
  </p:clrMapOvr>
  <mc:AlternateContent xmlns:mc="http://schemas.openxmlformats.org/markup-compatibility/2006">
    <mc:Choice xmlns:p14="http://schemas.microsoft.com/office/powerpoint/2010/main" Requires="p14">
      <p:transition spd="slow" p14:dur="2000" advTm="64783"/>
    </mc:Choice>
    <mc:Fallback>
      <p:transition spd="slow" advTm="64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b="1" dirty="0"/>
              <a:t>Project results:</a:t>
            </a:r>
          </a:p>
          <a:p>
            <a:pPr marL="461963" lvl="1" indent="-182563">
              <a:buFont typeface="Arial" panose="020B0604020202020204" pitchFamily="34" charset="0"/>
              <a:buChar char="•"/>
            </a:pPr>
            <a:r>
              <a:rPr lang="en-US" sz="2400" b="1"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11</a:t>
            </a:fld>
            <a:endParaRPr lang="en-US"/>
          </a:p>
        </p:txBody>
      </p:sp>
      <p:pic>
        <p:nvPicPr>
          <p:cNvPr id="6" name="Audio 5">
            <a:hlinkClick r:id="" action="ppaction://media"/>
            <a:extLst>
              <a:ext uri="{FF2B5EF4-FFF2-40B4-BE49-F238E27FC236}">
                <a16:creationId xmlns:a16="http://schemas.microsoft.com/office/drawing/2014/main" id="{A9BA3BC0-D796-DAA1-2F8D-DE46D4C57E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788487668"/>
      </p:ext>
    </p:extLst>
  </p:cSld>
  <p:clrMapOvr>
    <a:masterClrMapping/>
  </p:clrMapOvr>
  <mc:AlternateContent xmlns:mc="http://schemas.openxmlformats.org/markup-compatibility/2006">
    <mc:Choice xmlns:p14="http://schemas.microsoft.com/office/powerpoint/2010/main" Requires="p14">
      <p:transition spd="slow" p14:dur="2000" advTm="5551"/>
    </mc:Choice>
    <mc:Fallback>
      <p:transition spd="slow" advTm="5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1CD-DE85-8414-B875-3C81A75507CA}"/>
              </a:ext>
            </a:extLst>
          </p:cNvPr>
          <p:cNvSpPr>
            <a:spLocks noGrp="1"/>
          </p:cNvSpPr>
          <p:nvPr>
            <p:ph type="title"/>
          </p:nvPr>
        </p:nvSpPr>
        <p:spPr/>
        <p:txBody>
          <a:bodyPr/>
          <a:lstStyle/>
          <a:p>
            <a:r>
              <a:rPr lang="en-US" dirty="0"/>
              <a:t>Hardware Analysis</a:t>
            </a:r>
          </a:p>
        </p:txBody>
      </p:sp>
      <p:sp>
        <p:nvSpPr>
          <p:cNvPr id="3" name="Content Placeholder 2">
            <a:extLst>
              <a:ext uri="{FF2B5EF4-FFF2-40B4-BE49-F238E27FC236}">
                <a16:creationId xmlns:a16="http://schemas.microsoft.com/office/drawing/2014/main" id="{88FE92EF-9590-3FE8-3ABF-A7A7BAE1333B}"/>
              </a:ext>
            </a:extLst>
          </p:cNvPr>
          <p:cNvSpPr>
            <a:spLocks noGrp="1"/>
          </p:cNvSpPr>
          <p:nvPr>
            <p:ph idx="1"/>
          </p:nvPr>
        </p:nvSpPr>
        <p:spPr>
          <a:xfrm>
            <a:off x="1097279" y="1845734"/>
            <a:ext cx="6178163" cy="4023360"/>
          </a:xfrm>
        </p:spPr>
        <p:txBody>
          <a:bodyPr/>
          <a:lstStyle/>
          <a:p>
            <a:r>
              <a:rPr lang="en-US" dirty="0"/>
              <a:t>MT7620A</a:t>
            </a:r>
          </a:p>
          <a:p>
            <a:pPr lvl="1"/>
            <a:r>
              <a:rPr lang="en-US" dirty="0"/>
              <a:t>MediaTek SoC designed for networking devices</a:t>
            </a:r>
          </a:p>
          <a:p>
            <a:pPr lvl="1"/>
            <a:r>
              <a:rPr lang="en-US" dirty="0"/>
              <a:t>32-bit MIPS single-core processor</a:t>
            </a:r>
          </a:p>
          <a:p>
            <a:pPr lvl="1"/>
            <a:r>
              <a:rPr lang="en-US" dirty="0"/>
              <a:t>“Network accelerator” supposedly has 2Gbps throughput</a:t>
            </a:r>
          </a:p>
          <a:p>
            <a:pPr lvl="1"/>
            <a:r>
              <a:rPr lang="en-US" dirty="0"/>
              <a:t>Limited in RAM: 64MB max SDRAM and 256 MB of DDR2</a:t>
            </a:r>
          </a:p>
          <a:p>
            <a:pPr lvl="2"/>
            <a:r>
              <a:rPr lang="en-US" dirty="0"/>
              <a:t>We must be judicious about our payloads</a:t>
            </a:r>
          </a:p>
          <a:p>
            <a:pPr lvl="1"/>
            <a:r>
              <a:rPr lang="en-US" dirty="0"/>
              <a:t>Supports JTAG and UART(!)</a:t>
            </a:r>
          </a:p>
          <a:p>
            <a:pPr lvl="2"/>
            <a:r>
              <a:rPr lang="en-US" dirty="0"/>
              <a:t>Likely ways to get some form of access</a:t>
            </a:r>
          </a:p>
        </p:txBody>
      </p:sp>
      <p:sp>
        <p:nvSpPr>
          <p:cNvPr id="4" name="Slide Number Placeholder 3">
            <a:extLst>
              <a:ext uri="{FF2B5EF4-FFF2-40B4-BE49-F238E27FC236}">
                <a16:creationId xmlns:a16="http://schemas.microsoft.com/office/drawing/2014/main" id="{80F7DD82-C466-994E-F03F-D6C69E4A5372}"/>
              </a:ext>
            </a:extLst>
          </p:cNvPr>
          <p:cNvSpPr>
            <a:spLocks noGrp="1"/>
          </p:cNvSpPr>
          <p:nvPr>
            <p:ph type="sldNum" sz="quarter" idx="12"/>
          </p:nvPr>
        </p:nvSpPr>
        <p:spPr/>
        <p:txBody>
          <a:bodyPr/>
          <a:lstStyle/>
          <a:p>
            <a:fld id="{37CFC01C-FB2E-41B3-B307-05435E520558}" type="slidenum">
              <a:rPr lang="en-US" smtClean="0"/>
              <a:t>12</a:t>
            </a:fld>
            <a:endParaRPr lang="en-US"/>
          </a:p>
        </p:txBody>
      </p:sp>
      <p:pic>
        <p:nvPicPr>
          <p:cNvPr id="8" name="Picture 7" descr="A picture containing text, electronics, circuit&#10;&#10;Description automatically generated">
            <a:extLst>
              <a:ext uri="{FF2B5EF4-FFF2-40B4-BE49-F238E27FC236}">
                <a16:creationId xmlns:a16="http://schemas.microsoft.com/office/drawing/2014/main" id="{A6932A99-5FC5-A428-307F-478753FCCEB9}"/>
              </a:ext>
            </a:extLst>
          </p:cNvPr>
          <p:cNvPicPr>
            <a:picLocks noChangeAspect="1"/>
          </p:cNvPicPr>
          <p:nvPr/>
        </p:nvPicPr>
        <p:blipFill rotWithShape="1">
          <a:blip r:embed="rId4">
            <a:extLst>
              <a:ext uri="{28A0092B-C50C-407E-A947-70E740481C1C}">
                <a14:useLocalDpi xmlns:a14="http://schemas.microsoft.com/office/drawing/2010/main" val="0"/>
              </a:ext>
            </a:extLst>
          </a:blip>
          <a:srcRect l="48079" t="33913" r="32573" b="41333"/>
          <a:stretch/>
        </p:blipFill>
        <p:spPr>
          <a:xfrm rot="10800000">
            <a:off x="7516631" y="1904200"/>
            <a:ext cx="4102939" cy="3936977"/>
          </a:xfrm>
          <a:prstGeom prst="rect">
            <a:avLst/>
          </a:prstGeom>
        </p:spPr>
      </p:pic>
      <p:sp>
        <p:nvSpPr>
          <p:cNvPr id="9" name="TextBox 8">
            <a:extLst>
              <a:ext uri="{FF2B5EF4-FFF2-40B4-BE49-F238E27FC236}">
                <a16:creationId xmlns:a16="http://schemas.microsoft.com/office/drawing/2014/main" id="{99DEDB55-1C8A-2DFB-2936-DA81C1EE0E18}"/>
              </a:ext>
            </a:extLst>
          </p:cNvPr>
          <p:cNvSpPr txBox="1"/>
          <p:nvPr/>
        </p:nvSpPr>
        <p:spPr>
          <a:xfrm>
            <a:off x="7664184" y="5838739"/>
            <a:ext cx="3807831" cy="338554"/>
          </a:xfrm>
          <a:prstGeom prst="rect">
            <a:avLst/>
          </a:prstGeom>
          <a:noFill/>
        </p:spPr>
        <p:txBody>
          <a:bodyPr wrap="square" rtlCol="0">
            <a:spAutoFit/>
          </a:bodyPr>
          <a:lstStyle/>
          <a:p>
            <a:pPr algn="ctr"/>
            <a:r>
              <a:rPr lang="en-US" sz="1600" dirty="0">
                <a:solidFill>
                  <a:schemeClr val="tx1">
                    <a:lumMod val="50000"/>
                    <a:lumOff val="50000"/>
                  </a:schemeClr>
                </a:solidFill>
              </a:rPr>
              <a:t>Source: an awful smartphone photographer</a:t>
            </a:r>
          </a:p>
        </p:txBody>
      </p:sp>
      <p:pic>
        <p:nvPicPr>
          <p:cNvPr id="5" name="Audio 4">
            <a:hlinkClick r:id="" action="ppaction://media"/>
            <a:extLst>
              <a:ext uri="{FF2B5EF4-FFF2-40B4-BE49-F238E27FC236}">
                <a16:creationId xmlns:a16="http://schemas.microsoft.com/office/drawing/2014/main" id="{DCF908CF-A420-38C4-16C2-0A959946F0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530257130"/>
      </p:ext>
    </p:extLst>
  </p:cSld>
  <p:clrMapOvr>
    <a:masterClrMapping/>
  </p:clrMapOvr>
  <mc:AlternateContent xmlns:mc="http://schemas.openxmlformats.org/markup-compatibility/2006">
    <mc:Choice xmlns:p14="http://schemas.microsoft.com/office/powerpoint/2010/main" Requires="p14">
      <p:transition spd="slow" p14:dur="2000" advTm="65095"/>
    </mc:Choice>
    <mc:Fallback>
      <p:transition spd="slow" advTm="65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1CD-DE85-8414-B875-3C81A75507CA}"/>
              </a:ext>
            </a:extLst>
          </p:cNvPr>
          <p:cNvSpPr>
            <a:spLocks noGrp="1"/>
          </p:cNvSpPr>
          <p:nvPr>
            <p:ph type="title"/>
          </p:nvPr>
        </p:nvSpPr>
        <p:spPr/>
        <p:txBody>
          <a:bodyPr/>
          <a:lstStyle/>
          <a:p>
            <a:r>
              <a:rPr lang="en-US" dirty="0"/>
              <a:t>Hardware Analysis (cont.)</a:t>
            </a:r>
          </a:p>
        </p:txBody>
      </p:sp>
      <p:sp>
        <p:nvSpPr>
          <p:cNvPr id="3" name="Content Placeholder 2">
            <a:extLst>
              <a:ext uri="{FF2B5EF4-FFF2-40B4-BE49-F238E27FC236}">
                <a16:creationId xmlns:a16="http://schemas.microsoft.com/office/drawing/2014/main" id="{88FE92EF-9590-3FE8-3ABF-A7A7BAE1333B}"/>
              </a:ext>
            </a:extLst>
          </p:cNvPr>
          <p:cNvSpPr>
            <a:spLocks noGrp="1"/>
          </p:cNvSpPr>
          <p:nvPr>
            <p:ph idx="1"/>
          </p:nvPr>
        </p:nvSpPr>
        <p:spPr>
          <a:xfrm>
            <a:off x="1097280" y="1845734"/>
            <a:ext cx="4562376" cy="4023360"/>
          </a:xfrm>
        </p:spPr>
        <p:txBody>
          <a:bodyPr>
            <a:normAutofit lnSpcReduction="10000"/>
          </a:bodyPr>
          <a:lstStyle/>
          <a:p>
            <a:r>
              <a:rPr lang="en-US" dirty="0"/>
              <a:t>UART</a:t>
            </a:r>
          </a:p>
          <a:p>
            <a:pPr lvl="1"/>
            <a:r>
              <a:rPr lang="en-US" dirty="0"/>
              <a:t>Four through holes labeled TX/RX/GND/VCC</a:t>
            </a:r>
          </a:p>
          <a:p>
            <a:pPr lvl="2"/>
            <a:r>
              <a:rPr lang="en-US" dirty="0"/>
              <a:t>TX: varies, but never goes above 3.3V</a:t>
            </a:r>
          </a:p>
          <a:p>
            <a:pPr lvl="2"/>
            <a:r>
              <a:rPr lang="en-US" dirty="0"/>
              <a:t>RX: 0V</a:t>
            </a:r>
          </a:p>
          <a:p>
            <a:pPr lvl="2"/>
            <a:r>
              <a:rPr lang="en-US" dirty="0"/>
              <a:t>GND: 0V</a:t>
            </a:r>
          </a:p>
          <a:p>
            <a:pPr lvl="2"/>
            <a:r>
              <a:rPr lang="en-US" dirty="0"/>
              <a:t>VCC: 3.3V </a:t>
            </a:r>
          </a:p>
          <a:p>
            <a:pPr lvl="1"/>
            <a:r>
              <a:rPr lang="en-US" dirty="0"/>
              <a:t>Safe to say this is 3.3V UART TTL </a:t>
            </a:r>
          </a:p>
          <a:p>
            <a:r>
              <a:rPr lang="en-US" dirty="0"/>
              <a:t>Before we get into craziness like trying to find the JTAG ports or sniffing the flash chips to extract the firmware, let’s just try seeing what output we get from the UART port</a:t>
            </a:r>
          </a:p>
        </p:txBody>
      </p:sp>
      <p:sp>
        <p:nvSpPr>
          <p:cNvPr id="4" name="Slide Number Placeholder 3">
            <a:extLst>
              <a:ext uri="{FF2B5EF4-FFF2-40B4-BE49-F238E27FC236}">
                <a16:creationId xmlns:a16="http://schemas.microsoft.com/office/drawing/2014/main" id="{80F7DD82-C466-994E-F03F-D6C69E4A5372}"/>
              </a:ext>
            </a:extLst>
          </p:cNvPr>
          <p:cNvSpPr>
            <a:spLocks noGrp="1"/>
          </p:cNvSpPr>
          <p:nvPr>
            <p:ph type="sldNum" sz="quarter" idx="12"/>
          </p:nvPr>
        </p:nvSpPr>
        <p:spPr/>
        <p:txBody>
          <a:bodyPr/>
          <a:lstStyle/>
          <a:p>
            <a:fld id="{37CFC01C-FB2E-41B3-B307-05435E520558}" type="slidenum">
              <a:rPr lang="en-US" smtClean="0"/>
              <a:t>13</a:t>
            </a:fld>
            <a:endParaRPr lang="en-US"/>
          </a:p>
        </p:txBody>
      </p:sp>
      <p:sp>
        <p:nvSpPr>
          <p:cNvPr id="9" name="TextBox 8">
            <a:extLst>
              <a:ext uri="{FF2B5EF4-FFF2-40B4-BE49-F238E27FC236}">
                <a16:creationId xmlns:a16="http://schemas.microsoft.com/office/drawing/2014/main" id="{99DEDB55-1C8A-2DFB-2936-DA81C1EE0E18}"/>
              </a:ext>
            </a:extLst>
          </p:cNvPr>
          <p:cNvSpPr txBox="1"/>
          <p:nvPr/>
        </p:nvSpPr>
        <p:spPr>
          <a:xfrm>
            <a:off x="8521182" y="5530540"/>
            <a:ext cx="3807831" cy="338554"/>
          </a:xfrm>
          <a:prstGeom prst="rect">
            <a:avLst/>
          </a:prstGeom>
          <a:noFill/>
        </p:spPr>
        <p:txBody>
          <a:bodyPr wrap="square" rtlCol="0">
            <a:spAutoFit/>
          </a:bodyPr>
          <a:lstStyle/>
          <a:p>
            <a:pPr algn="ctr"/>
            <a:r>
              <a:rPr lang="en-US" sz="1600" dirty="0">
                <a:solidFill>
                  <a:schemeClr val="tx1">
                    <a:lumMod val="50000"/>
                    <a:lumOff val="50000"/>
                  </a:schemeClr>
                </a:solidFill>
              </a:rPr>
              <a:t>One extremely bad soldering job later… </a:t>
            </a:r>
          </a:p>
        </p:txBody>
      </p:sp>
      <p:pic>
        <p:nvPicPr>
          <p:cNvPr id="6" name="Picture 5" descr="A picture containing text, electronics, circuit&#10;&#10;Description automatically generated">
            <a:extLst>
              <a:ext uri="{FF2B5EF4-FFF2-40B4-BE49-F238E27FC236}">
                <a16:creationId xmlns:a16="http://schemas.microsoft.com/office/drawing/2014/main" id="{7591029C-E777-A09B-D8F3-2775258F5EA5}"/>
              </a:ext>
            </a:extLst>
          </p:cNvPr>
          <p:cNvPicPr>
            <a:picLocks noChangeAspect="1"/>
          </p:cNvPicPr>
          <p:nvPr/>
        </p:nvPicPr>
        <p:blipFill rotWithShape="1">
          <a:blip r:embed="rId4">
            <a:extLst>
              <a:ext uri="{28A0092B-C50C-407E-A947-70E740481C1C}">
                <a14:useLocalDpi xmlns:a14="http://schemas.microsoft.com/office/drawing/2010/main" val="0"/>
              </a:ext>
            </a:extLst>
          </a:blip>
          <a:srcRect l="36402" t="18884" r="48757" b="60288"/>
          <a:stretch/>
        </p:blipFill>
        <p:spPr>
          <a:xfrm>
            <a:off x="8832115" y="2243739"/>
            <a:ext cx="3122462" cy="3286802"/>
          </a:xfrm>
          <a:prstGeom prst="rect">
            <a:avLst/>
          </a:prstGeom>
        </p:spPr>
      </p:pic>
      <p:pic>
        <p:nvPicPr>
          <p:cNvPr id="7" name="Audio 6">
            <a:hlinkClick r:id="" action="ppaction://media"/>
            <a:extLst>
              <a:ext uri="{FF2B5EF4-FFF2-40B4-BE49-F238E27FC236}">
                <a16:creationId xmlns:a16="http://schemas.microsoft.com/office/drawing/2014/main" id="{840F530E-58EB-AC4F-D86D-8112DB1B8C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824225709"/>
      </p:ext>
    </p:extLst>
  </p:cSld>
  <p:clrMapOvr>
    <a:masterClrMapping/>
  </p:clrMapOvr>
  <mc:AlternateContent xmlns:mc="http://schemas.openxmlformats.org/markup-compatibility/2006">
    <mc:Choice xmlns:p14="http://schemas.microsoft.com/office/powerpoint/2010/main" Requires="p14">
      <p:transition spd="slow" p14:dur="2000" advTm="36212"/>
    </mc:Choice>
    <mc:Fallback>
      <p:transition spd="slow" advTm="36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491CD-DE85-8414-B875-3C81A75507CA}"/>
              </a:ext>
            </a:extLst>
          </p:cNvPr>
          <p:cNvSpPr>
            <a:spLocks noGrp="1"/>
          </p:cNvSpPr>
          <p:nvPr>
            <p:ph type="title"/>
          </p:nvPr>
        </p:nvSpPr>
        <p:spPr/>
        <p:txBody>
          <a:bodyPr/>
          <a:lstStyle/>
          <a:p>
            <a:r>
              <a:rPr lang="en-US" dirty="0"/>
              <a:t>Hardware Analysis (cont.)</a:t>
            </a:r>
          </a:p>
        </p:txBody>
      </p:sp>
      <p:sp>
        <p:nvSpPr>
          <p:cNvPr id="3" name="Content Placeholder 2">
            <a:extLst>
              <a:ext uri="{FF2B5EF4-FFF2-40B4-BE49-F238E27FC236}">
                <a16:creationId xmlns:a16="http://schemas.microsoft.com/office/drawing/2014/main" id="{88FE92EF-9590-3FE8-3ABF-A7A7BAE1333B}"/>
              </a:ext>
            </a:extLst>
          </p:cNvPr>
          <p:cNvSpPr>
            <a:spLocks noGrp="1"/>
          </p:cNvSpPr>
          <p:nvPr>
            <p:ph idx="1"/>
          </p:nvPr>
        </p:nvSpPr>
        <p:spPr>
          <a:xfrm>
            <a:off x="1097280" y="1845734"/>
            <a:ext cx="6237798" cy="4023360"/>
          </a:xfrm>
        </p:spPr>
        <p:txBody>
          <a:bodyPr>
            <a:normAutofit/>
          </a:bodyPr>
          <a:lstStyle/>
          <a:p>
            <a:r>
              <a:rPr lang="en-US" dirty="0"/>
              <a:t>After stubbornly brute-forcing the baud rate instead of just using a logic analyzer…</a:t>
            </a:r>
          </a:p>
          <a:p>
            <a:r>
              <a:rPr lang="en-US" dirty="0"/>
              <a:t>U-Boot output!</a:t>
            </a:r>
          </a:p>
          <a:p>
            <a:pPr lvl="1"/>
            <a:r>
              <a:rPr lang="en-US" dirty="0"/>
              <a:t>With the option to halt the boot process and get into a U-boot shell</a:t>
            </a:r>
          </a:p>
          <a:p>
            <a:pPr lvl="1"/>
            <a:r>
              <a:rPr lang="en-US" dirty="0"/>
              <a:t>Prints out the address of the 0x40 byte U-Boot image header and the address + length of the firmware image</a:t>
            </a:r>
          </a:p>
          <a:p>
            <a:r>
              <a:rPr lang="en-US" dirty="0"/>
              <a:t>Only 64 MB of RAM 😕</a:t>
            </a:r>
          </a:p>
        </p:txBody>
      </p:sp>
      <p:sp>
        <p:nvSpPr>
          <p:cNvPr id="4" name="Slide Number Placeholder 3">
            <a:extLst>
              <a:ext uri="{FF2B5EF4-FFF2-40B4-BE49-F238E27FC236}">
                <a16:creationId xmlns:a16="http://schemas.microsoft.com/office/drawing/2014/main" id="{80F7DD82-C466-994E-F03F-D6C69E4A5372}"/>
              </a:ext>
            </a:extLst>
          </p:cNvPr>
          <p:cNvSpPr>
            <a:spLocks noGrp="1"/>
          </p:cNvSpPr>
          <p:nvPr>
            <p:ph type="sldNum" sz="quarter" idx="12"/>
          </p:nvPr>
        </p:nvSpPr>
        <p:spPr/>
        <p:txBody>
          <a:bodyPr/>
          <a:lstStyle/>
          <a:p>
            <a:fld id="{37CFC01C-FB2E-41B3-B307-05435E520558}" type="slidenum">
              <a:rPr lang="en-US" smtClean="0"/>
              <a:t>14</a:t>
            </a:fld>
            <a:endParaRPr lang="en-US"/>
          </a:p>
        </p:txBody>
      </p:sp>
      <p:pic>
        <p:nvPicPr>
          <p:cNvPr id="7" name="Picture 6" descr="Text&#10;&#10;Description automatically generated">
            <a:extLst>
              <a:ext uri="{FF2B5EF4-FFF2-40B4-BE49-F238E27FC236}">
                <a16:creationId xmlns:a16="http://schemas.microsoft.com/office/drawing/2014/main" id="{05D02771-DFFA-88B1-5F3E-D70271AEB20D}"/>
              </a:ext>
            </a:extLst>
          </p:cNvPr>
          <p:cNvPicPr>
            <a:picLocks noChangeAspect="1"/>
          </p:cNvPicPr>
          <p:nvPr/>
        </p:nvPicPr>
        <p:blipFill rotWithShape="1">
          <a:blip r:embed="rId4">
            <a:extLst>
              <a:ext uri="{28A0092B-C50C-407E-A947-70E740481C1C}">
                <a14:useLocalDpi xmlns:a14="http://schemas.microsoft.com/office/drawing/2010/main" val="0"/>
              </a:ext>
            </a:extLst>
          </a:blip>
          <a:srcRect l="1689" t="2746" r="20570"/>
          <a:stretch/>
        </p:blipFill>
        <p:spPr>
          <a:xfrm>
            <a:off x="7971498" y="1885491"/>
            <a:ext cx="3667539" cy="4205723"/>
          </a:xfrm>
          <a:prstGeom prst="rect">
            <a:avLst/>
          </a:prstGeom>
        </p:spPr>
      </p:pic>
      <p:sp>
        <p:nvSpPr>
          <p:cNvPr id="8" name="Rectangle 7">
            <a:extLst>
              <a:ext uri="{FF2B5EF4-FFF2-40B4-BE49-F238E27FC236}">
                <a16:creationId xmlns:a16="http://schemas.microsoft.com/office/drawing/2014/main" id="{86D621BC-AFBB-0173-D2A0-9097CD374891}"/>
              </a:ext>
            </a:extLst>
          </p:cNvPr>
          <p:cNvSpPr/>
          <p:nvPr/>
        </p:nvSpPr>
        <p:spPr>
          <a:xfrm>
            <a:off x="7971498" y="4078778"/>
            <a:ext cx="1928960" cy="257695"/>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9E17F3-7D6D-E3EE-26CB-FFE511014A34}"/>
              </a:ext>
            </a:extLst>
          </p:cNvPr>
          <p:cNvSpPr/>
          <p:nvPr/>
        </p:nvSpPr>
        <p:spPr>
          <a:xfrm>
            <a:off x="8902930" y="4583083"/>
            <a:ext cx="1418705" cy="135775"/>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27B339C-4663-604C-F242-FE20CF89A419}"/>
              </a:ext>
            </a:extLst>
          </p:cNvPr>
          <p:cNvSpPr/>
          <p:nvPr/>
        </p:nvSpPr>
        <p:spPr>
          <a:xfrm>
            <a:off x="7971499" y="4951654"/>
            <a:ext cx="1928960" cy="135775"/>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1962805F-DCA2-420F-4E5B-AECC5163CB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535440814"/>
      </p:ext>
    </p:extLst>
  </p:cSld>
  <p:clrMapOvr>
    <a:masterClrMapping/>
  </p:clrMapOvr>
  <mc:AlternateContent xmlns:mc="http://schemas.openxmlformats.org/markup-compatibility/2006">
    <mc:Choice xmlns:p14="http://schemas.microsoft.com/office/powerpoint/2010/main" Requires="p14">
      <p:transition spd="slow" p14:dur="2000" advTm="72431"/>
    </mc:Choice>
    <mc:Fallback>
      <p:transition spd="slow" advTm="72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b="1"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b="1"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15</a:t>
            </a:fld>
            <a:endParaRPr lang="en-US"/>
          </a:p>
        </p:txBody>
      </p:sp>
      <p:pic>
        <p:nvPicPr>
          <p:cNvPr id="6" name="Audio 5">
            <a:hlinkClick r:id="" action="ppaction://media"/>
            <a:extLst>
              <a:ext uri="{FF2B5EF4-FFF2-40B4-BE49-F238E27FC236}">
                <a16:creationId xmlns:a16="http://schemas.microsoft.com/office/drawing/2014/main" id="{1F47D4EF-404C-5459-EB8D-3DFA9B7B25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105718949"/>
      </p:ext>
    </p:extLst>
  </p:cSld>
  <p:clrMapOvr>
    <a:masterClrMapping/>
  </p:clrMapOvr>
  <mc:AlternateContent xmlns:mc="http://schemas.openxmlformats.org/markup-compatibility/2006">
    <mc:Choice xmlns:p14="http://schemas.microsoft.com/office/powerpoint/2010/main" Requires="p14">
      <p:transition spd="slow" p14:dur="2000" advTm="2666"/>
    </mc:Choice>
    <mc:Fallback>
      <p:transition spd="slow" advTm="2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3C41-CC2C-E480-8D49-3ACF0681C419}"/>
              </a:ext>
            </a:extLst>
          </p:cNvPr>
          <p:cNvSpPr>
            <a:spLocks noGrp="1"/>
          </p:cNvSpPr>
          <p:nvPr>
            <p:ph type="title"/>
          </p:nvPr>
        </p:nvSpPr>
        <p:spPr/>
        <p:txBody>
          <a:bodyPr/>
          <a:lstStyle/>
          <a:p>
            <a:r>
              <a:rPr lang="en-US" dirty="0"/>
              <a:t>Firmware Extraction</a:t>
            </a:r>
          </a:p>
        </p:txBody>
      </p:sp>
      <p:sp>
        <p:nvSpPr>
          <p:cNvPr id="3" name="Content Placeholder 2">
            <a:extLst>
              <a:ext uri="{FF2B5EF4-FFF2-40B4-BE49-F238E27FC236}">
                <a16:creationId xmlns:a16="http://schemas.microsoft.com/office/drawing/2014/main" id="{F77481A9-DE6A-2327-75CC-344BB217289F}"/>
              </a:ext>
            </a:extLst>
          </p:cNvPr>
          <p:cNvSpPr>
            <a:spLocks noGrp="1"/>
          </p:cNvSpPr>
          <p:nvPr>
            <p:ph idx="1"/>
          </p:nvPr>
        </p:nvSpPr>
        <p:spPr>
          <a:xfrm>
            <a:off x="1097279" y="1845734"/>
            <a:ext cx="3621649" cy="4023360"/>
          </a:xfrm>
        </p:spPr>
        <p:txBody>
          <a:bodyPr/>
          <a:lstStyle/>
          <a:p>
            <a:r>
              <a:rPr lang="en-US" dirty="0"/>
              <a:t>Halt the boot process and start examining memory</a:t>
            </a:r>
          </a:p>
          <a:p>
            <a:r>
              <a:rPr lang="en-US" dirty="0"/>
              <a:t>A U-Boot image header</a:t>
            </a:r>
          </a:p>
          <a:p>
            <a:r>
              <a:rPr lang="en-US" dirty="0"/>
              <a:t>LZMA encoding</a:t>
            </a:r>
          </a:p>
        </p:txBody>
      </p:sp>
      <p:sp>
        <p:nvSpPr>
          <p:cNvPr id="4" name="Slide Number Placeholder 3">
            <a:extLst>
              <a:ext uri="{FF2B5EF4-FFF2-40B4-BE49-F238E27FC236}">
                <a16:creationId xmlns:a16="http://schemas.microsoft.com/office/drawing/2014/main" id="{D5054B3E-CAE5-A991-DE60-F695231B4C13}"/>
              </a:ext>
            </a:extLst>
          </p:cNvPr>
          <p:cNvSpPr>
            <a:spLocks noGrp="1"/>
          </p:cNvSpPr>
          <p:nvPr>
            <p:ph type="sldNum" sz="quarter" idx="12"/>
          </p:nvPr>
        </p:nvSpPr>
        <p:spPr/>
        <p:txBody>
          <a:bodyPr/>
          <a:lstStyle/>
          <a:p>
            <a:fld id="{37CFC01C-FB2E-41B3-B307-05435E520558}" type="slidenum">
              <a:rPr lang="en-US" smtClean="0"/>
              <a:t>16</a:t>
            </a:fld>
            <a:endParaRPr lang="en-US"/>
          </a:p>
        </p:txBody>
      </p:sp>
      <p:grpSp>
        <p:nvGrpSpPr>
          <p:cNvPr id="31" name="Group 30">
            <a:extLst>
              <a:ext uri="{FF2B5EF4-FFF2-40B4-BE49-F238E27FC236}">
                <a16:creationId xmlns:a16="http://schemas.microsoft.com/office/drawing/2014/main" id="{1AA00AC4-0935-4A6B-5BED-6029DB316F35}"/>
              </a:ext>
            </a:extLst>
          </p:cNvPr>
          <p:cNvGrpSpPr/>
          <p:nvPr/>
        </p:nvGrpSpPr>
        <p:grpSpPr>
          <a:xfrm>
            <a:off x="5070496" y="1845734"/>
            <a:ext cx="7121504" cy="4480901"/>
            <a:chOff x="5070496" y="1845734"/>
            <a:chExt cx="7121504" cy="4480901"/>
          </a:xfrm>
        </p:grpSpPr>
        <p:pic>
          <p:nvPicPr>
            <p:cNvPr id="6" name="Picture 5" descr="Text&#10;&#10;Description automatically generated">
              <a:extLst>
                <a:ext uri="{FF2B5EF4-FFF2-40B4-BE49-F238E27FC236}">
                  <a16:creationId xmlns:a16="http://schemas.microsoft.com/office/drawing/2014/main" id="{2CF31B38-2678-1E62-E893-8E5D988FC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0496" y="1845734"/>
              <a:ext cx="3506974" cy="4425641"/>
            </a:xfrm>
            <a:prstGeom prst="rect">
              <a:avLst/>
            </a:prstGeom>
          </p:spPr>
        </p:pic>
        <p:cxnSp>
          <p:nvCxnSpPr>
            <p:cNvPr id="8" name="Straight Arrow Connector 7">
              <a:extLst>
                <a:ext uri="{FF2B5EF4-FFF2-40B4-BE49-F238E27FC236}">
                  <a16:creationId xmlns:a16="http://schemas.microsoft.com/office/drawing/2014/main" id="{C78071C9-0E1C-7798-12FD-EA2E635567CE}"/>
                </a:ext>
              </a:extLst>
            </p:cNvPr>
            <p:cNvCxnSpPr>
              <a:cxnSpLocks/>
            </p:cNvCxnSpPr>
            <p:nvPr/>
          </p:nvCxnSpPr>
          <p:spPr>
            <a:xfrm flipH="1" flipV="1">
              <a:off x="5659655" y="5958038"/>
              <a:ext cx="3262964" cy="231006"/>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7AC2DE-B398-C606-C64B-95FE8A5A9232}"/>
                </a:ext>
              </a:extLst>
            </p:cNvPr>
            <p:cNvCxnSpPr>
              <a:cxnSpLocks/>
            </p:cNvCxnSpPr>
            <p:nvPr/>
          </p:nvCxnSpPr>
          <p:spPr>
            <a:xfrm flipH="1">
              <a:off x="6126480" y="5343480"/>
              <a:ext cx="2802557" cy="49782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6077C06-ABD1-50A1-CB74-DF3B959E2AA1}"/>
                </a:ext>
              </a:extLst>
            </p:cNvPr>
            <p:cNvSpPr txBox="1"/>
            <p:nvPr/>
          </p:nvSpPr>
          <p:spPr>
            <a:xfrm>
              <a:off x="8835262" y="4476816"/>
              <a:ext cx="3262963" cy="276999"/>
            </a:xfrm>
            <a:prstGeom prst="rect">
              <a:avLst/>
            </a:prstGeom>
            <a:noFill/>
          </p:spPr>
          <p:txBody>
            <a:bodyPr wrap="square" rtlCol="0">
              <a:spAutoFit/>
            </a:bodyPr>
            <a:lstStyle/>
            <a:p>
              <a:r>
                <a:rPr lang="en-US" sz="1200" dirty="0">
                  <a:solidFill>
                    <a:schemeClr val="tx1">
                      <a:lumMod val="50000"/>
                      <a:lumOff val="50000"/>
                    </a:schemeClr>
                  </a:solidFill>
                </a:rPr>
                <a:t>U-Boot header magic</a:t>
              </a:r>
            </a:p>
          </p:txBody>
        </p:sp>
        <p:sp>
          <p:nvSpPr>
            <p:cNvPr id="18" name="TextBox 17">
              <a:extLst>
                <a:ext uri="{FF2B5EF4-FFF2-40B4-BE49-F238E27FC236}">
                  <a16:creationId xmlns:a16="http://schemas.microsoft.com/office/drawing/2014/main" id="{7C29A940-55F3-B5AF-364B-89DA2669A7BC}"/>
                </a:ext>
              </a:extLst>
            </p:cNvPr>
            <p:cNvSpPr txBox="1"/>
            <p:nvPr/>
          </p:nvSpPr>
          <p:spPr>
            <a:xfrm>
              <a:off x="8929037" y="6049636"/>
              <a:ext cx="3262963" cy="276999"/>
            </a:xfrm>
            <a:prstGeom prst="rect">
              <a:avLst/>
            </a:prstGeom>
            <a:noFill/>
          </p:spPr>
          <p:txBody>
            <a:bodyPr wrap="square" rtlCol="0">
              <a:spAutoFit/>
            </a:bodyPr>
            <a:lstStyle/>
            <a:p>
              <a:r>
                <a:rPr lang="en-US" sz="1200" dirty="0">
                  <a:solidFill>
                    <a:schemeClr val="tx1">
                      <a:lumMod val="50000"/>
                      <a:lumOff val="50000"/>
                    </a:schemeClr>
                  </a:solidFill>
                </a:rPr>
                <a:t>LZMA header</a:t>
              </a:r>
            </a:p>
          </p:txBody>
        </p:sp>
        <p:cxnSp>
          <p:nvCxnSpPr>
            <p:cNvPr id="19" name="Straight Arrow Connector 18">
              <a:extLst>
                <a:ext uri="{FF2B5EF4-FFF2-40B4-BE49-F238E27FC236}">
                  <a16:creationId xmlns:a16="http://schemas.microsoft.com/office/drawing/2014/main" id="{6F96040E-3256-26E4-616A-30B12356AF49}"/>
                </a:ext>
              </a:extLst>
            </p:cNvPr>
            <p:cNvCxnSpPr>
              <a:cxnSpLocks/>
              <a:stCxn id="17" idx="1"/>
            </p:cNvCxnSpPr>
            <p:nvPr/>
          </p:nvCxnSpPr>
          <p:spPr>
            <a:xfrm flipH="1">
              <a:off x="6039123" y="4615316"/>
              <a:ext cx="2796139" cy="839370"/>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0AC8BF-13B6-673B-C860-ADF6C4F36683}"/>
                </a:ext>
              </a:extLst>
            </p:cNvPr>
            <p:cNvCxnSpPr>
              <a:cxnSpLocks/>
            </p:cNvCxnSpPr>
            <p:nvPr/>
          </p:nvCxnSpPr>
          <p:spPr>
            <a:xfrm flipH="1">
              <a:off x="6123273" y="3080085"/>
              <a:ext cx="2875928" cy="226339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Text&#10;&#10;Description automatically generated">
              <a:extLst>
                <a:ext uri="{FF2B5EF4-FFF2-40B4-BE49-F238E27FC236}">
                  <a16:creationId xmlns:a16="http://schemas.microsoft.com/office/drawing/2014/main" id="{678C0A50-68B4-20D7-957E-7B00E0284587}"/>
                </a:ext>
              </a:extLst>
            </p:cNvPr>
            <p:cNvPicPr>
              <a:picLocks noChangeAspect="1"/>
            </p:cNvPicPr>
            <p:nvPr/>
          </p:nvPicPr>
          <p:blipFill rotWithShape="1">
            <a:blip r:embed="rId5">
              <a:extLst>
                <a:ext uri="{28A0092B-C50C-407E-A947-70E740481C1C}">
                  <a14:useLocalDpi xmlns:a14="http://schemas.microsoft.com/office/drawing/2010/main" val="0"/>
                </a:ext>
              </a:extLst>
            </a:blip>
            <a:srcRect l="1621" t="73553" r="57752" b="22597"/>
            <a:stretch/>
          </p:blipFill>
          <p:spPr>
            <a:xfrm>
              <a:off x="8987518" y="5177687"/>
              <a:ext cx="3188463" cy="276999"/>
            </a:xfrm>
            <a:prstGeom prst="rect">
              <a:avLst/>
            </a:prstGeom>
          </p:spPr>
        </p:pic>
        <p:pic>
          <p:nvPicPr>
            <p:cNvPr id="27" name="Picture 26" descr="Text&#10;&#10;Description automatically generated">
              <a:extLst>
                <a:ext uri="{FF2B5EF4-FFF2-40B4-BE49-F238E27FC236}">
                  <a16:creationId xmlns:a16="http://schemas.microsoft.com/office/drawing/2014/main" id="{E116F101-B11A-EEFD-78CD-F76035D2C7DA}"/>
                </a:ext>
              </a:extLst>
            </p:cNvPr>
            <p:cNvPicPr>
              <a:picLocks noChangeAspect="1"/>
            </p:cNvPicPr>
            <p:nvPr/>
          </p:nvPicPr>
          <p:blipFill rotWithShape="1">
            <a:blip r:embed="rId5">
              <a:extLst>
                <a:ext uri="{28A0092B-C50C-407E-A947-70E740481C1C}">
                  <a14:useLocalDpi xmlns:a14="http://schemas.microsoft.com/office/drawing/2010/main" val="0"/>
                </a:ext>
              </a:extLst>
            </a:blip>
            <a:srcRect l="1871" t="53584" r="57384" b="40255"/>
            <a:stretch/>
          </p:blipFill>
          <p:spPr>
            <a:xfrm>
              <a:off x="9066579" y="2867955"/>
              <a:ext cx="3031646" cy="420188"/>
            </a:xfrm>
            <a:prstGeom prst="rect">
              <a:avLst/>
            </a:prstGeom>
          </p:spPr>
        </p:pic>
      </p:grpSp>
      <p:pic>
        <p:nvPicPr>
          <p:cNvPr id="7" name="Audio 6">
            <a:hlinkClick r:id="" action="ppaction://media"/>
            <a:extLst>
              <a:ext uri="{FF2B5EF4-FFF2-40B4-BE49-F238E27FC236}">
                <a16:creationId xmlns:a16="http://schemas.microsoft.com/office/drawing/2014/main" id="{5996A70A-6559-41AC-AF7D-2EFEFA3ADE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755653966"/>
      </p:ext>
    </p:extLst>
  </p:cSld>
  <p:clrMapOvr>
    <a:masterClrMapping/>
  </p:clrMapOvr>
  <mc:AlternateContent xmlns:mc="http://schemas.openxmlformats.org/markup-compatibility/2006">
    <mc:Choice xmlns:p14="http://schemas.microsoft.com/office/powerpoint/2010/main" Requires="p14">
      <p:transition spd="slow" p14:dur="2000" advTm="66484"/>
    </mc:Choice>
    <mc:Fallback>
      <p:transition spd="slow" advTm="66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3C41-CC2C-E480-8D49-3ACF0681C419}"/>
              </a:ext>
            </a:extLst>
          </p:cNvPr>
          <p:cNvSpPr>
            <a:spLocks noGrp="1"/>
          </p:cNvSpPr>
          <p:nvPr>
            <p:ph type="title"/>
          </p:nvPr>
        </p:nvSpPr>
        <p:spPr>
          <a:xfrm>
            <a:off x="1097279" y="263527"/>
            <a:ext cx="10058400" cy="1450757"/>
          </a:xfrm>
        </p:spPr>
        <p:txBody>
          <a:bodyPr/>
          <a:lstStyle/>
          <a:p>
            <a:r>
              <a:rPr lang="en-US" dirty="0"/>
              <a:t>Firmware Extraction (cont.)</a:t>
            </a:r>
          </a:p>
        </p:txBody>
      </p:sp>
      <p:sp>
        <p:nvSpPr>
          <p:cNvPr id="3" name="Content Placeholder 2">
            <a:extLst>
              <a:ext uri="{FF2B5EF4-FFF2-40B4-BE49-F238E27FC236}">
                <a16:creationId xmlns:a16="http://schemas.microsoft.com/office/drawing/2014/main" id="{F77481A9-DE6A-2327-75CC-344BB217289F}"/>
              </a:ext>
            </a:extLst>
          </p:cNvPr>
          <p:cNvSpPr>
            <a:spLocks noGrp="1"/>
          </p:cNvSpPr>
          <p:nvPr>
            <p:ph idx="1"/>
          </p:nvPr>
        </p:nvSpPr>
        <p:spPr>
          <a:xfrm>
            <a:off x="1097279" y="1845733"/>
            <a:ext cx="5794409" cy="4458813"/>
          </a:xfrm>
        </p:spPr>
        <p:txBody>
          <a:bodyPr>
            <a:normAutofit lnSpcReduction="10000"/>
          </a:bodyPr>
          <a:lstStyle/>
          <a:p>
            <a:r>
              <a:rPr lang="en-US" dirty="0"/>
              <a:t>Let’s try extracting the whole firmware image through U-Boot.</a:t>
            </a:r>
          </a:p>
          <a:p>
            <a:pPr lvl="1"/>
            <a:r>
              <a:rPr lang="en-US" dirty="0"/>
              <a:t>Use </a:t>
            </a:r>
            <a:r>
              <a:rPr lang="en-US" dirty="0" err="1"/>
              <a:t>md.l</a:t>
            </a:r>
            <a:r>
              <a:rPr lang="en-US" dirty="0"/>
              <a:t> so to group bytes into 4-byte chunks</a:t>
            </a:r>
          </a:p>
          <a:p>
            <a:pPr lvl="2"/>
            <a:r>
              <a:rPr lang="en-US" dirty="0"/>
              <a:t>Saves 3 bytes of output per 4 bytes</a:t>
            </a:r>
          </a:p>
          <a:p>
            <a:r>
              <a:rPr lang="en-US" dirty="0" err="1"/>
              <a:t>Hexdump</a:t>
            </a:r>
            <a:r>
              <a:rPr lang="en-US" dirty="0"/>
              <a:t> format means each byte is represented by at least 3: two hex digits and a printed representation</a:t>
            </a:r>
          </a:p>
          <a:p>
            <a:r>
              <a:rPr lang="en-US" dirty="0"/>
              <a:t>Add in the address, spaces between groups of bytes, and the newlines…</a:t>
            </a:r>
          </a:p>
          <a:p>
            <a:r>
              <a:rPr lang="en-US" dirty="0"/>
              <a:t>67 bytes per 16 bytes, or a ~4.2:1 ratio</a:t>
            </a:r>
          </a:p>
          <a:p>
            <a:r>
              <a:rPr lang="en-US" dirty="0"/>
              <a:t>Firmware is functionally 4.2 * 5.3 MB = </a:t>
            </a:r>
            <a:r>
              <a:rPr lang="en-US" b="1" dirty="0"/>
              <a:t>22MB</a:t>
            </a:r>
          </a:p>
          <a:p>
            <a:r>
              <a:rPr lang="en-US" dirty="0"/>
              <a:t>57600 baud is ~57kbps</a:t>
            </a:r>
          </a:p>
        </p:txBody>
      </p:sp>
      <p:sp>
        <p:nvSpPr>
          <p:cNvPr id="4" name="Slide Number Placeholder 3">
            <a:extLst>
              <a:ext uri="{FF2B5EF4-FFF2-40B4-BE49-F238E27FC236}">
                <a16:creationId xmlns:a16="http://schemas.microsoft.com/office/drawing/2014/main" id="{D5054B3E-CAE5-A991-DE60-F695231B4C13}"/>
              </a:ext>
            </a:extLst>
          </p:cNvPr>
          <p:cNvSpPr>
            <a:spLocks noGrp="1"/>
          </p:cNvSpPr>
          <p:nvPr>
            <p:ph type="sldNum" sz="quarter" idx="12"/>
          </p:nvPr>
        </p:nvSpPr>
        <p:spPr/>
        <p:txBody>
          <a:bodyPr/>
          <a:lstStyle/>
          <a:p>
            <a:fld id="{37CFC01C-FB2E-41B3-B307-05435E520558}" type="slidenum">
              <a:rPr lang="en-US" smtClean="0"/>
              <a:t>17</a:t>
            </a:fld>
            <a:endParaRPr lang="en-US"/>
          </a:p>
        </p:txBody>
      </p:sp>
      <p:pic>
        <p:nvPicPr>
          <p:cNvPr id="11" name="Picture 10" descr="Text&#10;&#10;Description automatically generated">
            <a:extLst>
              <a:ext uri="{FF2B5EF4-FFF2-40B4-BE49-F238E27FC236}">
                <a16:creationId xmlns:a16="http://schemas.microsoft.com/office/drawing/2014/main" id="{3C7C39C8-9DDA-9E3D-00E2-E89DC860C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150" y="1838098"/>
            <a:ext cx="3587182" cy="1322547"/>
          </a:xfrm>
          <a:prstGeom prst="rect">
            <a:avLst/>
          </a:prstGeom>
        </p:spPr>
      </p:pic>
      <p:pic>
        <p:nvPicPr>
          <p:cNvPr id="13" name="Picture 12" descr="Text&#10;&#10;Description automatically generated">
            <a:extLst>
              <a:ext uri="{FF2B5EF4-FFF2-40B4-BE49-F238E27FC236}">
                <a16:creationId xmlns:a16="http://schemas.microsoft.com/office/drawing/2014/main" id="{A7DC9C14-4DEA-CBD8-6EA2-5380B7446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7840" y="3284459"/>
            <a:ext cx="2197333" cy="1665578"/>
          </a:xfrm>
          <a:prstGeom prst="rect">
            <a:avLst/>
          </a:prstGeom>
        </p:spPr>
      </p:pic>
      <p:pic>
        <p:nvPicPr>
          <p:cNvPr id="15" name="Picture 14" descr="A picture containing table&#10;&#10;Description automatically generated">
            <a:extLst>
              <a:ext uri="{FF2B5EF4-FFF2-40B4-BE49-F238E27FC236}">
                <a16:creationId xmlns:a16="http://schemas.microsoft.com/office/drawing/2014/main" id="{B25DAF69-6605-8298-342A-057FFD2469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4128" y="5340909"/>
            <a:ext cx="3834902" cy="890937"/>
          </a:xfrm>
          <a:prstGeom prst="rect">
            <a:avLst/>
          </a:prstGeom>
        </p:spPr>
      </p:pic>
      <p:sp>
        <p:nvSpPr>
          <p:cNvPr id="22" name="TextBox 21">
            <a:extLst>
              <a:ext uri="{FF2B5EF4-FFF2-40B4-BE49-F238E27FC236}">
                <a16:creationId xmlns:a16="http://schemas.microsoft.com/office/drawing/2014/main" id="{D02176DD-85FC-1508-B905-5449A64C1887}"/>
              </a:ext>
            </a:extLst>
          </p:cNvPr>
          <p:cNvSpPr txBox="1"/>
          <p:nvPr/>
        </p:nvSpPr>
        <p:spPr>
          <a:xfrm>
            <a:off x="7581198" y="4935999"/>
            <a:ext cx="3807831" cy="338554"/>
          </a:xfrm>
          <a:prstGeom prst="rect">
            <a:avLst/>
          </a:prstGeom>
          <a:noFill/>
        </p:spPr>
        <p:txBody>
          <a:bodyPr wrap="square" rtlCol="0">
            <a:spAutoFit/>
          </a:bodyPr>
          <a:lstStyle/>
          <a:p>
            <a:pPr algn="ctr"/>
            <a:r>
              <a:rPr lang="en-US" sz="1600" dirty="0">
                <a:solidFill>
                  <a:schemeClr val="tx1">
                    <a:lumMod val="50000"/>
                    <a:lumOff val="50000"/>
                  </a:schemeClr>
                </a:solidFill>
              </a:rPr>
              <a:t>Source: Nickelodeon</a:t>
            </a:r>
          </a:p>
        </p:txBody>
      </p:sp>
      <p:pic>
        <p:nvPicPr>
          <p:cNvPr id="6" name="Audio 5">
            <a:hlinkClick r:id="" action="ppaction://media"/>
            <a:extLst>
              <a:ext uri="{FF2B5EF4-FFF2-40B4-BE49-F238E27FC236}">
                <a16:creationId xmlns:a16="http://schemas.microsoft.com/office/drawing/2014/main" id="{D61EB0CC-DC35-8CE6-5E67-F67A6AEEDB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143365329"/>
      </p:ext>
    </p:extLst>
  </p:cSld>
  <p:clrMapOvr>
    <a:masterClrMapping/>
  </p:clrMapOvr>
  <mc:AlternateContent xmlns:mc="http://schemas.openxmlformats.org/markup-compatibility/2006">
    <mc:Choice xmlns:p14="http://schemas.microsoft.com/office/powerpoint/2010/main" Requires="p14">
      <p:transition spd="slow" p14:dur="2000" advTm="75668"/>
    </mc:Choice>
    <mc:Fallback>
      <p:transition spd="slow" advTm="75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842B3F4A-D402-C009-5AE3-87C625AA24C9}"/>
              </a:ext>
            </a:extLst>
          </p:cNvPr>
          <p:cNvSpPr>
            <a:spLocks noGrp="1"/>
          </p:cNvSpPr>
          <p:nvPr>
            <p:ph idx="1"/>
          </p:nvPr>
        </p:nvSpPr>
        <p:spPr>
          <a:xfrm>
            <a:off x="1097280" y="1845734"/>
            <a:ext cx="2629894" cy="4023360"/>
          </a:xfrm>
        </p:spPr>
        <p:txBody>
          <a:bodyPr/>
          <a:lstStyle/>
          <a:p>
            <a:r>
              <a:rPr lang="en-US" dirty="0"/>
              <a:t>Success!</a:t>
            </a:r>
          </a:p>
          <a:p>
            <a:pPr marL="0" indent="0">
              <a:buNone/>
            </a:pPr>
            <a:endParaRPr lang="en-US" dirty="0"/>
          </a:p>
        </p:txBody>
      </p:sp>
      <p:sp>
        <p:nvSpPr>
          <p:cNvPr id="2" name="Title 1">
            <a:extLst>
              <a:ext uri="{FF2B5EF4-FFF2-40B4-BE49-F238E27FC236}">
                <a16:creationId xmlns:a16="http://schemas.microsoft.com/office/drawing/2014/main" id="{BE703C41-CC2C-E480-8D49-3ACF0681C419}"/>
              </a:ext>
            </a:extLst>
          </p:cNvPr>
          <p:cNvSpPr>
            <a:spLocks noGrp="1"/>
          </p:cNvSpPr>
          <p:nvPr>
            <p:ph type="title"/>
          </p:nvPr>
        </p:nvSpPr>
        <p:spPr>
          <a:xfrm>
            <a:off x="1097279" y="263527"/>
            <a:ext cx="10058400" cy="1450757"/>
          </a:xfrm>
        </p:spPr>
        <p:txBody>
          <a:bodyPr/>
          <a:lstStyle/>
          <a:p>
            <a:r>
              <a:rPr lang="en-US" dirty="0"/>
              <a:t>Firmware Extraction (cont.)</a:t>
            </a:r>
          </a:p>
        </p:txBody>
      </p:sp>
      <p:sp>
        <p:nvSpPr>
          <p:cNvPr id="4" name="Slide Number Placeholder 3">
            <a:extLst>
              <a:ext uri="{FF2B5EF4-FFF2-40B4-BE49-F238E27FC236}">
                <a16:creationId xmlns:a16="http://schemas.microsoft.com/office/drawing/2014/main" id="{D5054B3E-CAE5-A991-DE60-F695231B4C13}"/>
              </a:ext>
            </a:extLst>
          </p:cNvPr>
          <p:cNvSpPr>
            <a:spLocks noGrp="1"/>
          </p:cNvSpPr>
          <p:nvPr>
            <p:ph type="sldNum" sz="quarter" idx="12"/>
          </p:nvPr>
        </p:nvSpPr>
        <p:spPr/>
        <p:txBody>
          <a:bodyPr/>
          <a:lstStyle/>
          <a:p>
            <a:fld id="{37CFC01C-FB2E-41B3-B307-05435E520558}" type="slidenum">
              <a:rPr lang="en-US" smtClean="0"/>
              <a:t>18</a:t>
            </a:fld>
            <a:endParaRPr lang="en-US"/>
          </a:p>
        </p:txBody>
      </p:sp>
      <p:pic>
        <p:nvPicPr>
          <p:cNvPr id="14" name="Picture 13" descr="A picture containing text&#10;&#10;Description automatically generated">
            <a:extLst>
              <a:ext uri="{FF2B5EF4-FFF2-40B4-BE49-F238E27FC236}">
                <a16:creationId xmlns:a16="http://schemas.microsoft.com/office/drawing/2014/main" id="{6569EFE4-1B36-B306-EC50-F5F2AF470C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37" y="3429000"/>
            <a:ext cx="8544059" cy="2738762"/>
          </a:xfrm>
          <a:prstGeom prst="rect">
            <a:avLst/>
          </a:prstGeom>
        </p:spPr>
      </p:pic>
      <p:pic>
        <p:nvPicPr>
          <p:cNvPr id="23" name="Picture 22" descr="Text, letter&#10;&#10;Description automatically generated">
            <a:extLst>
              <a:ext uri="{FF2B5EF4-FFF2-40B4-BE49-F238E27FC236}">
                <a16:creationId xmlns:a16="http://schemas.microsoft.com/office/drawing/2014/main" id="{5D5D51E4-A3D1-E734-69D0-74EF611DF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3190" y="1837715"/>
            <a:ext cx="3919688" cy="1523942"/>
          </a:xfrm>
          <a:prstGeom prst="rect">
            <a:avLst/>
          </a:prstGeom>
        </p:spPr>
      </p:pic>
      <p:pic>
        <p:nvPicPr>
          <p:cNvPr id="5" name="Audio 4">
            <a:hlinkClick r:id="" action="ppaction://media"/>
            <a:extLst>
              <a:ext uri="{FF2B5EF4-FFF2-40B4-BE49-F238E27FC236}">
                <a16:creationId xmlns:a16="http://schemas.microsoft.com/office/drawing/2014/main" id="{3118A80A-8DB4-687D-6898-6118CCBC56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06984079"/>
      </p:ext>
    </p:extLst>
  </p:cSld>
  <p:clrMapOvr>
    <a:masterClrMapping/>
  </p:clrMapOvr>
  <mc:AlternateContent xmlns:mc="http://schemas.openxmlformats.org/markup-compatibility/2006">
    <mc:Choice xmlns:p14="http://schemas.microsoft.com/office/powerpoint/2010/main" Requires="p14">
      <p:transition spd="slow" p14:dur="2000" advTm="29972"/>
    </mc:Choice>
    <mc:Fallback>
      <p:transition spd="slow" advTm="29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867A3-7B4D-7823-8CE9-0711B35D167D}"/>
              </a:ext>
            </a:extLst>
          </p:cNvPr>
          <p:cNvSpPr>
            <a:spLocks noGrp="1"/>
          </p:cNvSpPr>
          <p:nvPr>
            <p:ph type="title"/>
          </p:nvPr>
        </p:nvSpPr>
        <p:spPr/>
        <p:txBody>
          <a:bodyPr/>
          <a:lstStyle/>
          <a:p>
            <a:r>
              <a:rPr lang="en-US" dirty="0"/>
              <a:t>Firmware Extraction (cont.)</a:t>
            </a:r>
          </a:p>
        </p:txBody>
      </p:sp>
      <p:sp>
        <p:nvSpPr>
          <p:cNvPr id="3" name="Content Placeholder 2">
            <a:extLst>
              <a:ext uri="{FF2B5EF4-FFF2-40B4-BE49-F238E27FC236}">
                <a16:creationId xmlns:a16="http://schemas.microsoft.com/office/drawing/2014/main" id="{2FA47E26-C6BC-F5B4-622E-AFD7A84FBB56}"/>
              </a:ext>
            </a:extLst>
          </p:cNvPr>
          <p:cNvSpPr>
            <a:spLocks noGrp="1"/>
          </p:cNvSpPr>
          <p:nvPr>
            <p:ph idx="1"/>
          </p:nvPr>
        </p:nvSpPr>
        <p:spPr>
          <a:xfrm>
            <a:off x="1097280" y="1845734"/>
            <a:ext cx="3106730" cy="4023360"/>
          </a:xfrm>
        </p:spPr>
        <p:txBody>
          <a:bodyPr/>
          <a:lstStyle/>
          <a:p>
            <a:r>
              <a:rPr lang="en-US" dirty="0"/>
              <a:t>A few </a:t>
            </a:r>
            <a:r>
              <a:rPr lang="en-US" dirty="0" err="1"/>
              <a:t>binwalks</a:t>
            </a:r>
            <a:r>
              <a:rPr lang="en-US" dirty="0"/>
              <a:t> later…</a:t>
            </a:r>
            <a:br>
              <a:rPr lang="en-US" dirty="0"/>
            </a:br>
            <a:br>
              <a:rPr lang="en-US" dirty="0"/>
            </a:br>
            <a:br>
              <a:rPr lang="en-US" dirty="0"/>
            </a:br>
            <a:r>
              <a:rPr lang="en-US" dirty="0"/>
              <a:t>A root filesystem!</a:t>
            </a:r>
          </a:p>
        </p:txBody>
      </p:sp>
      <p:sp>
        <p:nvSpPr>
          <p:cNvPr id="4" name="Slide Number Placeholder 3">
            <a:extLst>
              <a:ext uri="{FF2B5EF4-FFF2-40B4-BE49-F238E27FC236}">
                <a16:creationId xmlns:a16="http://schemas.microsoft.com/office/drawing/2014/main" id="{6B344673-F682-38B9-C658-B46185B0F831}"/>
              </a:ext>
            </a:extLst>
          </p:cNvPr>
          <p:cNvSpPr>
            <a:spLocks noGrp="1"/>
          </p:cNvSpPr>
          <p:nvPr>
            <p:ph type="sldNum" sz="quarter" idx="12"/>
          </p:nvPr>
        </p:nvSpPr>
        <p:spPr/>
        <p:txBody>
          <a:bodyPr/>
          <a:lstStyle/>
          <a:p>
            <a:fld id="{37CFC01C-FB2E-41B3-B307-05435E520558}" type="slidenum">
              <a:rPr lang="en-US" smtClean="0"/>
              <a:t>19</a:t>
            </a:fld>
            <a:endParaRPr lang="en-US"/>
          </a:p>
        </p:txBody>
      </p:sp>
      <p:pic>
        <p:nvPicPr>
          <p:cNvPr id="8" name="Picture 7" descr="Graphical user interface, text&#10;&#10;Description automatically generated">
            <a:extLst>
              <a:ext uri="{FF2B5EF4-FFF2-40B4-BE49-F238E27FC236}">
                <a16:creationId xmlns:a16="http://schemas.microsoft.com/office/drawing/2014/main" id="{46799F3F-F5D4-8933-8E8C-E3518BB5B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041" y="1912615"/>
            <a:ext cx="4181278" cy="4371914"/>
          </a:xfrm>
          <a:prstGeom prst="rect">
            <a:avLst/>
          </a:prstGeom>
        </p:spPr>
      </p:pic>
      <p:pic>
        <p:nvPicPr>
          <p:cNvPr id="12" name="Picture 11" descr="Graphical user interface, text&#10;&#10;Description automatically generated with medium confidence">
            <a:extLst>
              <a:ext uri="{FF2B5EF4-FFF2-40B4-BE49-F238E27FC236}">
                <a16:creationId xmlns:a16="http://schemas.microsoft.com/office/drawing/2014/main" id="{68D12BE1-3C94-71CD-2A8E-055697DB9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680" y="3222702"/>
            <a:ext cx="4814637" cy="3069427"/>
          </a:xfrm>
          <a:prstGeom prst="rect">
            <a:avLst/>
          </a:prstGeom>
        </p:spPr>
      </p:pic>
      <p:pic>
        <p:nvPicPr>
          <p:cNvPr id="9" name="Audio 8">
            <a:hlinkClick r:id="" action="ppaction://media"/>
            <a:extLst>
              <a:ext uri="{FF2B5EF4-FFF2-40B4-BE49-F238E27FC236}">
                <a16:creationId xmlns:a16="http://schemas.microsoft.com/office/drawing/2014/main" id="{DB5C8AEB-4A4F-2FB3-5638-95A7D949FA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4054810674"/>
      </p:ext>
    </p:extLst>
  </p:cSld>
  <p:clrMapOvr>
    <a:masterClrMapping/>
  </p:clrMapOvr>
  <mc:AlternateContent xmlns:mc="http://schemas.openxmlformats.org/markup-compatibility/2006">
    <mc:Choice xmlns:p14="http://schemas.microsoft.com/office/powerpoint/2010/main" Requires="p14">
      <p:transition spd="slow" p14:dur="2000" advTm="12404"/>
    </mc:Choice>
    <mc:Fallback>
      <p:transition spd="slow" advTm="1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b="1"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2</a:t>
            </a:fld>
            <a:endParaRPr lang="en-US"/>
          </a:p>
        </p:txBody>
      </p:sp>
      <p:pic>
        <p:nvPicPr>
          <p:cNvPr id="7" name="Audio 6">
            <a:hlinkClick r:id="" action="ppaction://media"/>
            <a:extLst>
              <a:ext uri="{FF2B5EF4-FFF2-40B4-BE49-F238E27FC236}">
                <a16:creationId xmlns:a16="http://schemas.microsoft.com/office/drawing/2014/main" id="{86F5C641-2092-5B6F-76E9-BB9856023E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716053033"/>
      </p:ext>
    </p:extLst>
  </p:cSld>
  <p:clrMapOvr>
    <a:masterClrMapping/>
  </p:clrMapOvr>
  <mc:AlternateContent xmlns:mc="http://schemas.openxmlformats.org/markup-compatibility/2006">
    <mc:Choice xmlns:p14="http://schemas.microsoft.com/office/powerpoint/2010/main" Requires="p14">
      <p:transition spd="slow" p14:dur="2000" advTm="3121"/>
    </mc:Choice>
    <mc:Fallback>
      <p:transition spd="slow" advTm="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b="1"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b="1"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20</a:t>
            </a:fld>
            <a:endParaRPr lang="en-US"/>
          </a:p>
        </p:txBody>
      </p:sp>
      <p:pic>
        <p:nvPicPr>
          <p:cNvPr id="7" name="Audio 6">
            <a:hlinkClick r:id="" action="ppaction://media"/>
            <a:extLst>
              <a:ext uri="{FF2B5EF4-FFF2-40B4-BE49-F238E27FC236}">
                <a16:creationId xmlns:a16="http://schemas.microsoft.com/office/drawing/2014/main" id="{DBF8FF9F-D569-9483-F533-5408A12B70F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4088798093"/>
      </p:ext>
    </p:extLst>
  </p:cSld>
  <p:clrMapOvr>
    <a:masterClrMapping/>
  </p:clrMapOvr>
  <mc:AlternateContent xmlns:mc="http://schemas.openxmlformats.org/markup-compatibility/2006">
    <mc:Choice xmlns:p14="http://schemas.microsoft.com/office/powerpoint/2010/main" Requires="p14">
      <p:transition spd="slow" p14:dur="2000" advTm="6424"/>
    </mc:Choice>
    <mc:Fallback>
      <p:transition spd="slow" advTm="6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22CD-C731-D996-71CD-982E6C068771}"/>
              </a:ext>
            </a:extLst>
          </p:cNvPr>
          <p:cNvSpPr>
            <a:spLocks noGrp="1"/>
          </p:cNvSpPr>
          <p:nvPr>
            <p:ph type="title"/>
          </p:nvPr>
        </p:nvSpPr>
        <p:spPr/>
        <p:txBody>
          <a:bodyPr/>
          <a:lstStyle/>
          <a:p>
            <a:r>
              <a:rPr lang="en-US" dirty="0"/>
              <a:t>Information Disclosure</a:t>
            </a:r>
          </a:p>
        </p:txBody>
      </p:sp>
      <p:sp>
        <p:nvSpPr>
          <p:cNvPr id="3" name="Content Placeholder 2">
            <a:extLst>
              <a:ext uri="{FF2B5EF4-FFF2-40B4-BE49-F238E27FC236}">
                <a16:creationId xmlns:a16="http://schemas.microsoft.com/office/drawing/2014/main" id="{5B80F4B5-358D-C78A-FAFC-E1AEFFCF60A4}"/>
              </a:ext>
            </a:extLst>
          </p:cNvPr>
          <p:cNvSpPr>
            <a:spLocks noGrp="1"/>
          </p:cNvSpPr>
          <p:nvPr>
            <p:ph idx="1"/>
          </p:nvPr>
        </p:nvSpPr>
        <p:spPr/>
        <p:txBody>
          <a:bodyPr/>
          <a:lstStyle/>
          <a:p>
            <a:r>
              <a:rPr lang="en-US" dirty="0"/>
              <a:t>Right now, our attack surface is limited to unauthenticated endpoints on the web interface and any other network applications the device is running</a:t>
            </a:r>
          </a:p>
          <a:p>
            <a:r>
              <a:rPr lang="en-US" dirty="0"/>
              <a:t>We want to expand that attack surface to include authenticated interfaces</a:t>
            </a:r>
          </a:p>
          <a:p>
            <a:r>
              <a:rPr lang="en-US" dirty="0"/>
              <a:t>CVE-2020-10973</a:t>
            </a:r>
          </a:p>
          <a:p>
            <a:pPr lvl="1"/>
            <a:r>
              <a:rPr lang="en-US" dirty="0"/>
              <a:t>Unauthenticated settings export</a:t>
            </a:r>
          </a:p>
          <a:p>
            <a:pPr lvl="2"/>
            <a:r>
              <a:rPr lang="en-US" dirty="0"/>
              <a:t>Still present in the latest firmware</a:t>
            </a:r>
          </a:p>
          <a:p>
            <a:pPr lvl="1"/>
            <a:r>
              <a:rPr lang="en-US" dirty="0"/>
              <a:t>The device settings, including plaintext usernames and passwords, are encrypted using a static password</a:t>
            </a:r>
          </a:p>
          <a:p>
            <a:pPr lvl="2"/>
            <a:r>
              <a:rPr lang="en-US" dirty="0"/>
              <a:t>Password is visible after unpacking the firmware</a:t>
            </a:r>
          </a:p>
          <a:p>
            <a:pPr lvl="1"/>
            <a:r>
              <a:rPr lang="en-US" dirty="0"/>
              <a:t>Didn’t realize this was already publicly disclosed until after we had discovered it</a:t>
            </a:r>
          </a:p>
        </p:txBody>
      </p:sp>
      <p:sp>
        <p:nvSpPr>
          <p:cNvPr id="4" name="Slide Number Placeholder 3">
            <a:extLst>
              <a:ext uri="{FF2B5EF4-FFF2-40B4-BE49-F238E27FC236}">
                <a16:creationId xmlns:a16="http://schemas.microsoft.com/office/drawing/2014/main" id="{91547BC8-4BA3-E188-FC8C-733A92C7A049}"/>
              </a:ext>
            </a:extLst>
          </p:cNvPr>
          <p:cNvSpPr>
            <a:spLocks noGrp="1"/>
          </p:cNvSpPr>
          <p:nvPr>
            <p:ph type="sldNum" sz="quarter" idx="12"/>
          </p:nvPr>
        </p:nvSpPr>
        <p:spPr/>
        <p:txBody>
          <a:bodyPr/>
          <a:lstStyle/>
          <a:p>
            <a:fld id="{37CFC01C-FB2E-41B3-B307-05435E520558}" type="slidenum">
              <a:rPr lang="en-US" smtClean="0"/>
              <a:t>21</a:t>
            </a:fld>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A39155B4-E4BD-C89F-A948-ED234E1A1B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739" y="5423869"/>
            <a:ext cx="5678522" cy="781524"/>
          </a:xfrm>
          <a:prstGeom prst="rect">
            <a:avLst/>
          </a:prstGeom>
        </p:spPr>
      </p:pic>
      <p:pic>
        <p:nvPicPr>
          <p:cNvPr id="10" name="Audio 9">
            <a:hlinkClick r:id="" action="ppaction://media"/>
            <a:extLst>
              <a:ext uri="{FF2B5EF4-FFF2-40B4-BE49-F238E27FC236}">
                <a16:creationId xmlns:a16="http://schemas.microsoft.com/office/drawing/2014/main" id="{EA0BB106-253A-03DF-E2E3-CE18899D38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175588561"/>
      </p:ext>
    </p:extLst>
  </p:cSld>
  <p:clrMapOvr>
    <a:masterClrMapping/>
  </p:clrMapOvr>
  <mc:AlternateContent xmlns:mc="http://schemas.openxmlformats.org/markup-compatibility/2006">
    <mc:Choice xmlns:p14="http://schemas.microsoft.com/office/powerpoint/2010/main" Requires="p14">
      <p:transition spd="slow" p14:dur="2000" advTm="81797"/>
    </mc:Choice>
    <mc:Fallback>
      <p:transition spd="slow" advTm="81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22CD-C731-D996-71CD-982E6C068771}"/>
              </a:ext>
            </a:extLst>
          </p:cNvPr>
          <p:cNvSpPr>
            <a:spLocks noGrp="1"/>
          </p:cNvSpPr>
          <p:nvPr>
            <p:ph type="title"/>
          </p:nvPr>
        </p:nvSpPr>
        <p:spPr/>
        <p:txBody>
          <a:bodyPr/>
          <a:lstStyle/>
          <a:p>
            <a:r>
              <a:rPr lang="en-US" dirty="0"/>
              <a:t>Information Disclosure (cont.)</a:t>
            </a:r>
          </a:p>
        </p:txBody>
      </p:sp>
      <p:sp>
        <p:nvSpPr>
          <p:cNvPr id="3" name="Content Placeholder 2">
            <a:extLst>
              <a:ext uri="{FF2B5EF4-FFF2-40B4-BE49-F238E27FC236}">
                <a16:creationId xmlns:a16="http://schemas.microsoft.com/office/drawing/2014/main" id="{5B80F4B5-358D-C78A-FAFC-E1AEFFCF60A4}"/>
              </a:ext>
            </a:extLst>
          </p:cNvPr>
          <p:cNvSpPr>
            <a:spLocks noGrp="1"/>
          </p:cNvSpPr>
          <p:nvPr>
            <p:ph idx="1"/>
          </p:nvPr>
        </p:nvSpPr>
        <p:spPr>
          <a:xfrm>
            <a:off x="1097280" y="1845734"/>
            <a:ext cx="3641988" cy="4023360"/>
          </a:xfrm>
        </p:spPr>
        <p:txBody>
          <a:bodyPr/>
          <a:lstStyle/>
          <a:p>
            <a:r>
              <a:rPr lang="en-US" dirty="0"/>
              <a:t>Trigger the settings export</a:t>
            </a:r>
          </a:p>
          <a:p>
            <a:r>
              <a:rPr lang="en-US" dirty="0"/>
              <a:t>Collect the results</a:t>
            </a:r>
          </a:p>
          <a:p>
            <a:r>
              <a:rPr lang="en-US" dirty="0"/>
              <a:t>Decrypt it</a:t>
            </a:r>
          </a:p>
        </p:txBody>
      </p:sp>
      <p:sp>
        <p:nvSpPr>
          <p:cNvPr id="4" name="Slide Number Placeholder 3">
            <a:extLst>
              <a:ext uri="{FF2B5EF4-FFF2-40B4-BE49-F238E27FC236}">
                <a16:creationId xmlns:a16="http://schemas.microsoft.com/office/drawing/2014/main" id="{91547BC8-4BA3-E188-FC8C-733A92C7A049}"/>
              </a:ext>
            </a:extLst>
          </p:cNvPr>
          <p:cNvSpPr>
            <a:spLocks noGrp="1"/>
          </p:cNvSpPr>
          <p:nvPr>
            <p:ph type="sldNum" sz="quarter" idx="12"/>
          </p:nvPr>
        </p:nvSpPr>
        <p:spPr/>
        <p:txBody>
          <a:bodyPr/>
          <a:lstStyle/>
          <a:p>
            <a:fld id="{37CFC01C-FB2E-41B3-B307-05435E520558}" type="slidenum">
              <a:rPr lang="en-US" smtClean="0"/>
              <a:t>22</a:t>
            </a:fld>
            <a:endParaRPr lang="en-US"/>
          </a:p>
        </p:txBody>
      </p:sp>
      <p:pic>
        <p:nvPicPr>
          <p:cNvPr id="8" name="Picture 7" descr="A picture containing text&#10;&#10;Description automatically generated">
            <a:extLst>
              <a:ext uri="{FF2B5EF4-FFF2-40B4-BE49-F238E27FC236}">
                <a16:creationId xmlns:a16="http://schemas.microsoft.com/office/drawing/2014/main" id="{1B8DCE5D-8718-2F03-1312-F3E1EF9C0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9698" y="2560466"/>
            <a:ext cx="6925635" cy="3076212"/>
          </a:xfrm>
          <a:prstGeom prst="rect">
            <a:avLst/>
          </a:prstGeom>
        </p:spPr>
      </p:pic>
      <p:pic>
        <p:nvPicPr>
          <p:cNvPr id="5" name="Audio 4">
            <a:hlinkClick r:id="" action="ppaction://media"/>
            <a:extLst>
              <a:ext uri="{FF2B5EF4-FFF2-40B4-BE49-F238E27FC236}">
                <a16:creationId xmlns:a16="http://schemas.microsoft.com/office/drawing/2014/main" id="{F9F28C08-6554-B959-AE1A-282CCDC1E9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329867826"/>
      </p:ext>
    </p:extLst>
  </p:cSld>
  <p:clrMapOvr>
    <a:masterClrMapping/>
  </p:clrMapOvr>
  <mc:AlternateContent xmlns:mc="http://schemas.openxmlformats.org/markup-compatibility/2006">
    <mc:Choice xmlns:p14="http://schemas.microsoft.com/office/powerpoint/2010/main" Requires="p14">
      <p:transition spd="slow" p14:dur="2000" advTm="31289"/>
    </mc:Choice>
    <mc:Fallback>
      <p:transition spd="slow" advTm="31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22CD-C731-D996-71CD-982E6C068771}"/>
              </a:ext>
            </a:extLst>
          </p:cNvPr>
          <p:cNvSpPr>
            <a:spLocks noGrp="1"/>
          </p:cNvSpPr>
          <p:nvPr>
            <p:ph type="title"/>
          </p:nvPr>
        </p:nvSpPr>
        <p:spPr/>
        <p:txBody>
          <a:bodyPr/>
          <a:lstStyle/>
          <a:p>
            <a:r>
              <a:rPr lang="en-US" dirty="0"/>
              <a:t>Information Disclosure (cont.)</a:t>
            </a:r>
          </a:p>
        </p:txBody>
      </p:sp>
      <p:sp>
        <p:nvSpPr>
          <p:cNvPr id="3" name="Content Placeholder 2">
            <a:extLst>
              <a:ext uri="{FF2B5EF4-FFF2-40B4-BE49-F238E27FC236}">
                <a16:creationId xmlns:a16="http://schemas.microsoft.com/office/drawing/2014/main" id="{5B80F4B5-358D-C78A-FAFC-E1AEFFCF60A4}"/>
              </a:ext>
            </a:extLst>
          </p:cNvPr>
          <p:cNvSpPr>
            <a:spLocks noGrp="1"/>
          </p:cNvSpPr>
          <p:nvPr>
            <p:ph idx="1"/>
          </p:nvPr>
        </p:nvSpPr>
        <p:spPr>
          <a:xfrm>
            <a:off x="1097279" y="1845734"/>
            <a:ext cx="4121491" cy="4023360"/>
          </a:xfrm>
        </p:spPr>
        <p:txBody>
          <a:bodyPr/>
          <a:lstStyle/>
          <a:p>
            <a:r>
              <a:rPr lang="en-US" dirty="0"/>
              <a:t>We can use this technique to get access to the administrative web interface of the router</a:t>
            </a:r>
          </a:p>
          <a:p>
            <a:r>
              <a:rPr lang="en-US" dirty="0"/>
              <a:t>Now any authenticated RCE </a:t>
            </a:r>
            <a:r>
              <a:rPr lang="en-US" i="1" dirty="0"/>
              <a:t>functionally</a:t>
            </a:r>
            <a:r>
              <a:rPr lang="en-US" dirty="0"/>
              <a:t> becomes unauthenticated RCE</a:t>
            </a:r>
          </a:p>
        </p:txBody>
      </p:sp>
      <p:sp>
        <p:nvSpPr>
          <p:cNvPr id="4" name="Slide Number Placeholder 3">
            <a:extLst>
              <a:ext uri="{FF2B5EF4-FFF2-40B4-BE49-F238E27FC236}">
                <a16:creationId xmlns:a16="http://schemas.microsoft.com/office/drawing/2014/main" id="{91547BC8-4BA3-E188-FC8C-733A92C7A049}"/>
              </a:ext>
            </a:extLst>
          </p:cNvPr>
          <p:cNvSpPr>
            <a:spLocks noGrp="1"/>
          </p:cNvSpPr>
          <p:nvPr>
            <p:ph type="sldNum" sz="quarter" idx="12"/>
          </p:nvPr>
        </p:nvSpPr>
        <p:spPr/>
        <p:txBody>
          <a:bodyPr/>
          <a:lstStyle/>
          <a:p>
            <a:fld id="{37CFC01C-FB2E-41B3-B307-05435E520558}" type="slidenum">
              <a:rPr lang="en-US" smtClean="0"/>
              <a:t>23</a:t>
            </a:fld>
            <a:endParaRPr lang="en-US"/>
          </a:p>
        </p:txBody>
      </p:sp>
      <p:pic>
        <p:nvPicPr>
          <p:cNvPr id="6" name="Picture 5" descr="Text, letter&#10;&#10;Description automatically generated">
            <a:extLst>
              <a:ext uri="{FF2B5EF4-FFF2-40B4-BE49-F238E27FC236}">
                <a16:creationId xmlns:a16="http://schemas.microsoft.com/office/drawing/2014/main" id="{1FEE821C-C5EF-B914-770A-2B615E89B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2648" y="2821740"/>
            <a:ext cx="5269835" cy="2553664"/>
          </a:xfrm>
          <a:prstGeom prst="rect">
            <a:avLst/>
          </a:prstGeom>
        </p:spPr>
      </p:pic>
      <p:pic>
        <p:nvPicPr>
          <p:cNvPr id="5" name="Audio 4">
            <a:hlinkClick r:id="" action="ppaction://media"/>
            <a:extLst>
              <a:ext uri="{FF2B5EF4-FFF2-40B4-BE49-F238E27FC236}">
                <a16:creationId xmlns:a16="http://schemas.microsoft.com/office/drawing/2014/main" id="{07366D9D-4707-EBC5-604E-53720587C6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424052018"/>
      </p:ext>
    </p:extLst>
  </p:cSld>
  <p:clrMapOvr>
    <a:masterClrMapping/>
  </p:clrMapOvr>
  <mc:AlternateContent xmlns:mc="http://schemas.openxmlformats.org/markup-compatibility/2006">
    <mc:Choice xmlns:p14="http://schemas.microsoft.com/office/powerpoint/2010/main" Requires="p14">
      <p:transition spd="slow" p14:dur="2000" advTm="14819"/>
    </mc:Choice>
    <mc:Fallback>
      <p:transition spd="slow" advTm="14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b="1"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b="1"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24</a:t>
            </a:fld>
            <a:endParaRPr lang="en-US"/>
          </a:p>
        </p:txBody>
      </p:sp>
      <p:pic>
        <p:nvPicPr>
          <p:cNvPr id="6" name="Audio 5">
            <a:hlinkClick r:id="" action="ppaction://media"/>
            <a:extLst>
              <a:ext uri="{FF2B5EF4-FFF2-40B4-BE49-F238E27FC236}">
                <a16:creationId xmlns:a16="http://schemas.microsoft.com/office/drawing/2014/main" id="{6B02F1C2-8B15-2E15-0911-47D006F0D7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69320778"/>
      </p:ext>
    </p:extLst>
  </p:cSld>
  <p:clrMapOvr>
    <a:masterClrMapping/>
  </p:clrMapOvr>
  <mc:AlternateContent xmlns:mc="http://schemas.openxmlformats.org/markup-compatibility/2006">
    <mc:Choice xmlns:p14="http://schemas.microsoft.com/office/powerpoint/2010/main" Requires="p14">
      <p:transition spd="slow" p14:dur="2000" advTm="4039"/>
    </mc:Choice>
    <mc:Fallback>
      <p:transition spd="slow" advTm="4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9543-216F-F5D4-3022-5D9B2DD548C7}"/>
              </a:ext>
            </a:extLst>
          </p:cNvPr>
          <p:cNvSpPr>
            <a:spLocks noGrp="1"/>
          </p:cNvSpPr>
          <p:nvPr>
            <p:ph type="title"/>
          </p:nvPr>
        </p:nvSpPr>
        <p:spPr/>
        <p:txBody>
          <a:bodyPr/>
          <a:lstStyle/>
          <a:p>
            <a:r>
              <a:rPr lang="en-US" dirty="0"/>
              <a:t>Remote Code Execution</a:t>
            </a:r>
          </a:p>
        </p:txBody>
      </p:sp>
      <p:sp>
        <p:nvSpPr>
          <p:cNvPr id="3" name="Content Placeholder 2">
            <a:extLst>
              <a:ext uri="{FF2B5EF4-FFF2-40B4-BE49-F238E27FC236}">
                <a16:creationId xmlns:a16="http://schemas.microsoft.com/office/drawing/2014/main" id="{F50690C6-D62E-FA5E-1936-E2B730631134}"/>
              </a:ext>
            </a:extLst>
          </p:cNvPr>
          <p:cNvSpPr>
            <a:spLocks noGrp="1"/>
          </p:cNvSpPr>
          <p:nvPr>
            <p:ph idx="1"/>
          </p:nvPr>
        </p:nvSpPr>
        <p:spPr>
          <a:xfrm>
            <a:off x="1097280" y="1845734"/>
            <a:ext cx="5927988" cy="4023360"/>
          </a:xfrm>
        </p:spPr>
        <p:txBody>
          <a:bodyPr/>
          <a:lstStyle/>
          <a:p>
            <a:r>
              <a:rPr lang="en-US" dirty="0"/>
              <a:t>Given our lack of experience with writing MIPS buffer overflows, finding a shell injection would be one of the easiest ways in</a:t>
            </a:r>
          </a:p>
          <a:p>
            <a:r>
              <a:rPr lang="en-US" dirty="0"/>
              <a:t>Many of the </a:t>
            </a:r>
            <a:r>
              <a:rPr lang="en-US" dirty="0" err="1"/>
              <a:t>cgi</a:t>
            </a:r>
            <a:r>
              <a:rPr lang="en-US" dirty="0"/>
              <a:t> binaries have calls to system() and </a:t>
            </a:r>
            <a:r>
              <a:rPr lang="en-US" dirty="0" err="1"/>
              <a:t>popen</a:t>
            </a:r>
            <a:r>
              <a:rPr lang="en-US" dirty="0"/>
              <a:t>(), both of which are vulnerable to shell injections</a:t>
            </a:r>
          </a:p>
          <a:p>
            <a:pPr lvl="1"/>
            <a:r>
              <a:rPr lang="en-US" dirty="0"/>
              <a:t>They also call </a:t>
            </a:r>
            <a:r>
              <a:rPr lang="en-US" dirty="0" err="1"/>
              <a:t>do_system</a:t>
            </a:r>
            <a:r>
              <a:rPr lang="en-US" dirty="0"/>
              <a:t>(), which just wraps system(), so these calls are also vulnerable</a:t>
            </a:r>
          </a:p>
          <a:p>
            <a:pPr marL="201168" lvl="1" indent="0">
              <a:buNone/>
            </a:pPr>
            <a:endParaRPr lang="en-US" dirty="0"/>
          </a:p>
        </p:txBody>
      </p:sp>
      <p:sp>
        <p:nvSpPr>
          <p:cNvPr id="4" name="Slide Number Placeholder 3">
            <a:extLst>
              <a:ext uri="{FF2B5EF4-FFF2-40B4-BE49-F238E27FC236}">
                <a16:creationId xmlns:a16="http://schemas.microsoft.com/office/drawing/2014/main" id="{931CB84D-F8A3-EDB8-06CB-52B5CF0F6C12}"/>
              </a:ext>
            </a:extLst>
          </p:cNvPr>
          <p:cNvSpPr>
            <a:spLocks noGrp="1"/>
          </p:cNvSpPr>
          <p:nvPr>
            <p:ph type="sldNum" sz="quarter" idx="12"/>
          </p:nvPr>
        </p:nvSpPr>
        <p:spPr/>
        <p:txBody>
          <a:bodyPr/>
          <a:lstStyle/>
          <a:p>
            <a:fld id="{37CFC01C-FB2E-41B3-B307-05435E520558}" type="slidenum">
              <a:rPr lang="en-US" smtClean="0"/>
              <a:t>25</a:t>
            </a:fld>
            <a:endParaRPr lang="en-US"/>
          </a:p>
        </p:txBody>
      </p:sp>
      <p:pic>
        <p:nvPicPr>
          <p:cNvPr id="6" name="Picture 5" descr="Graphical user interface, table&#10;&#10;Description automatically generated">
            <a:extLst>
              <a:ext uri="{FF2B5EF4-FFF2-40B4-BE49-F238E27FC236}">
                <a16:creationId xmlns:a16="http://schemas.microsoft.com/office/drawing/2014/main" id="{0CC6265D-E216-A4E1-ADFA-851E8D06C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822" y="1891955"/>
            <a:ext cx="4409110" cy="4215775"/>
          </a:xfrm>
          <a:prstGeom prst="rect">
            <a:avLst/>
          </a:prstGeom>
        </p:spPr>
      </p:pic>
      <p:pic>
        <p:nvPicPr>
          <p:cNvPr id="8" name="Audio 7">
            <a:hlinkClick r:id="" action="ppaction://media"/>
            <a:extLst>
              <a:ext uri="{FF2B5EF4-FFF2-40B4-BE49-F238E27FC236}">
                <a16:creationId xmlns:a16="http://schemas.microsoft.com/office/drawing/2014/main" id="{FEA2F2CC-6E76-A98B-8B95-57F7A00F4F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543489970"/>
      </p:ext>
    </p:extLst>
  </p:cSld>
  <p:clrMapOvr>
    <a:masterClrMapping/>
  </p:clrMapOvr>
  <mc:AlternateContent xmlns:mc="http://schemas.openxmlformats.org/markup-compatibility/2006">
    <mc:Choice xmlns:p14="http://schemas.microsoft.com/office/powerpoint/2010/main" Requires="p14">
      <p:transition spd="slow" p14:dur="2000" advTm="45436"/>
    </mc:Choice>
    <mc:Fallback>
      <p:transition spd="slow" advTm="45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9543-216F-F5D4-3022-5D9B2DD548C7}"/>
              </a:ext>
            </a:extLst>
          </p:cNvPr>
          <p:cNvSpPr>
            <a:spLocks noGrp="1"/>
          </p:cNvSpPr>
          <p:nvPr>
            <p:ph type="title"/>
          </p:nvPr>
        </p:nvSpPr>
        <p:spPr/>
        <p:txBody>
          <a:bodyPr/>
          <a:lstStyle/>
          <a:p>
            <a:r>
              <a:rPr lang="en-US" dirty="0"/>
              <a:t>Remote Code Execution (cont.)</a:t>
            </a:r>
          </a:p>
        </p:txBody>
      </p:sp>
      <p:sp>
        <p:nvSpPr>
          <p:cNvPr id="3" name="Content Placeholder 2">
            <a:extLst>
              <a:ext uri="{FF2B5EF4-FFF2-40B4-BE49-F238E27FC236}">
                <a16:creationId xmlns:a16="http://schemas.microsoft.com/office/drawing/2014/main" id="{F50690C6-D62E-FA5E-1936-E2B730631134}"/>
              </a:ext>
            </a:extLst>
          </p:cNvPr>
          <p:cNvSpPr>
            <a:spLocks noGrp="1"/>
          </p:cNvSpPr>
          <p:nvPr>
            <p:ph idx="1"/>
          </p:nvPr>
        </p:nvSpPr>
        <p:spPr>
          <a:xfrm>
            <a:off x="1097280" y="1845734"/>
            <a:ext cx="5927988" cy="4023360"/>
          </a:xfrm>
        </p:spPr>
        <p:txBody>
          <a:bodyPr/>
          <a:lstStyle/>
          <a:p>
            <a:r>
              <a:rPr lang="en-US" dirty="0"/>
              <a:t>How about in the “Ping Test” functionality in </a:t>
            </a:r>
            <a:r>
              <a:rPr lang="en-US" dirty="0" err="1"/>
              <a:t>adm.cgi</a:t>
            </a:r>
            <a:r>
              <a:rPr lang="en-US" dirty="0"/>
              <a:t>?</a:t>
            </a:r>
          </a:p>
          <a:p>
            <a:r>
              <a:rPr lang="en-US" dirty="0"/>
              <a:t>That was easy…</a:t>
            </a:r>
          </a:p>
          <a:p>
            <a:pPr marL="201168" lvl="1" indent="0">
              <a:buNone/>
            </a:pPr>
            <a:endParaRPr lang="en-US" dirty="0"/>
          </a:p>
        </p:txBody>
      </p:sp>
      <p:sp>
        <p:nvSpPr>
          <p:cNvPr id="4" name="Slide Number Placeholder 3">
            <a:extLst>
              <a:ext uri="{FF2B5EF4-FFF2-40B4-BE49-F238E27FC236}">
                <a16:creationId xmlns:a16="http://schemas.microsoft.com/office/drawing/2014/main" id="{931CB84D-F8A3-EDB8-06CB-52B5CF0F6C12}"/>
              </a:ext>
            </a:extLst>
          </p:cNvPr>
          <p:cNvSpPr>
            <a:spLocks noGrp="1"/>
          </p:cNvSpPr>
          <p:nvPr>
            <p:ph type="sldNum" sz="quarter" idx="12"/>
          </p:nvPr>
        </p:nvSpPr>
        <p:spPr/>
        <p:txBody>
          <a:bodyPr/>
          <a:lstStyle/>
          <a:p>
            <a:fld id="{37CFC01C-FB2E-41B3-B307-05435E520558}" type="slidenum">
              <a:rPr lang="en-US" smtClean="0"/>
              <a:t>26</a:t>
            </a:fld>
            <a:endParaRPr lang="en-US"/>
          </a:p>
        </p:txBody>
      </p:sp>
      <p:pic>
        <p:nvPicPr>
          <p:cNvPr id="13" name="Picture 12">
            <a:extLst>
              <a:ext uri="{FF2B5EF4-FFF2-40B4-BE49-F238E27FC236}">
                <a16:creationId xmlns:a16="http://schemas.microsoft.com/office/drawing/2014/main" id="{39C9DAE5-472F-2A09-6405-C0F751A7999E}"/>
              </a:ext>
            </a:extLst>
          </p:cNvPr>
          <p:cNvPicPr>
            <a:picLocks noChangeAspect="1"/>
          </p:cNvPicPr>
          <p:nvPr/>
        </p:nvPicPr>
        <p:blipFill rotWithShape="1">
          <a:blip r:embed="rId4"/>
          <a:srcRect l="8500" t="17561" r="11646" b="44715"/>
          <a:stretch/>
        </p:blipFill>
        <p:spPr>
          <a:xfrm>
            <a:off x="1477165" y="4014993"/>
            <a:ext cx="8213245" cy="2182506"/>
          </a:xfrm>
          <a:prstGeom prst="rect">
            <a:avLst/>
          </a:prstGeom>
        </p:spPr>
      </p:pic>
      <p:pic>
        <p:nvPicPr>
          <p:cNvPr id="9" name="Picture 8" descr="Text&#10;&#10;Description automatically generated">
            <a:extLst>
              <a:ext uri="{FF2B5EF4-FFF2-40B4-BE49-F238E27FC236}">
                <a16:creationId xmlns:a16="http://schemas.microsoft.com/office/drawing/2014/main" id="{89CD076B-CD54-18BD-4642-079477F0D749}"/>
              </a:ext>
            </a:extLst>
          </p:cNvPr>
          <p:cNvPicPr>
            <a:picLocks noChangeAspect="1"/>
          </p:cNvPicPr>
          <p:nvPr/>
        </p:nvPicPr>
        <p:blipFill rotWithShape="1">
          <a:blip r:embed="rId5">
            <a:extLst>
              <a:ext uri="{28A0092B-C50C-407E-A947-70E740481C1C}">
                <a14:useLocalDpi xmlns:a14="http://schemas.microsoft.com/office/drawing/2010/main" val="0"/>
              </a:ext>
            </a:extLst>
          </a:blip>
          <a:srcRect l="4480" t="5363" r="2765" b="11658"/>
          <a:stretch/>
        </p:blipFill>
        <p:spPr>
          <a:xfrm>
            <a:off x="7270596" y="1809467"/>
            <a:ext cx="4047892" cy="1838046"/>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F44658AF-AFF2-0909-7443-61C17D0A2D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427" y="2401769"/>
            <a:ext cx="3092841" cy="1504850"/>
          </a:xfrm>
          <a:prstGeom prst="rect">
            <a:avLst/>
          </a:prstGeom>
        </p:spPr>
      </p:pic>
      <p:pic>
        <p:nvPicPr>
          <p:cNvPr id="5" name="Audio 4">
            <a:hlinkClick r:id="" action="ppaction://media"/>
            <a:extLst>
              <a:ext uri="{FF2B5EF4-FFF2-40B4-BE49-F238E27FC236}">
                <a16:creationId xmlns:a16="http://schemas.microsoft.com/office/drawing/2014/main" id="{6648D3C8-CC68-1050-7995-695258BF56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831623279"/>
      </p:ext>
    </p:extLst>
  </p:cSld>
  <p:clrMapOvr>
    <a:masterClrMapping/>
  </p:clrMapOvr>
  <mc:AlternateContent xmlns:mc="http://schemas.openxmlformats.org/markup-compatibility/2006">
    <mc:Choice xmlns:p14="http://schemas.microsoft.com/office/powerpoint/2010/main" Requires="p14">
      <p:transition spd="slow" p14:dur="2000" advTm="54636"/>
    </mc:Choice>
    <mc:Fallback>
      <p:transition spd="slow" advTm="54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F103A-61BC-438A-600C-0E7B5D007717}"/>
              </a:ext>
            </a:extLst>
          </p:cNvPr>
          <p:cNvSpPr>
            <a:spLocks noGrp="1"/>
          </p:cNvSpPr>
          <p:nvPr>
            <p:ph type="title"/>
          </p:nvPr>
        </p:nvSpPr>
        <p:spPr/>
        <p:txBody>
          <a:bodyPr/>
          <a:lstStyle/>
          <a:p>
            <a:r>
              <a:rPr lang="en-US" dirty="0"/>
              <a:t>Remote Code Execution (cont.)</a:t>
            </a:r>
          </a:p>
        </p:txBody>
      </p:sp>
      <p:sp>
        <p:nvSpPr>
          <p:cNvPr id="3" name="Content Placeholder 2">
            <a:extLst>
              <a:ext uri="{FF2B5EF4-FFF2-40B4-BE49-F238E27FC236}">
                <a16:creationId xmlns:a16="http://schemas.microsoft.com/office/drawing/2014/main" id="{EFDF0371-0298-BD41-5CF9-E3FB882FDE51}"/>
              </a:ext>
            </a:extLst>
          </p:cNvPr>
          <p:cNvSpPr>
            <a:spLocks noGrp="1"/>
          </p:cNvSpPr>
          <p:nvPr>
            <p:ph idx="1"/>
          </p:nvPr>
        </p:nvSpPr>
        <p:spPr/>
        <p:txBody>
          <a:bodyPr/>
          <a:lstStyle/>
          <a:p>
            <a:r>
              <a:rPr lang="en-US" dirty="0"/>
              <a:t>Except someone published this vulnerability about one week after we found it</a:t>
            </a:r>
          </a:p>
          <a:p>
            <a:pPr lvl="1"/>
            <a:r>
              <a:rPr lang="en-US" dirty="0"/>
              <a:t>Back to the drawing board</a:t>
            </a:r>
          </a:p>
        </p:txBody>
      </p:sp>
      <p:sp>
        <p:nvSpPr>
          <p:cNvPr id="4" name="Slide Number Placeholder 3">
            <a:extLst>
              <a:ext uri="{FF2B5EF4-FFF2-40B4-BE49-F238E27FC236}">
                <a16:creationId xmlns:a16="http://schemas.microsoft.com/office/drawing/2014/main" id="{DC283259-CED9-819F-1FB1-5778EB51AB2C}"/>
              </a:ext>
            </a:extLst>
          </p:cNvPr>
          <p:cNvSpPr>
            <a:spLocks noGrp="1"/>
          </p:cNvSpPr>
          <p:nvPr>
            <p:ph type="sldNum" sz="quarter" idx="12"/>
          </p:nvPr>
        </p:nvSpPr>
        <p:spPr/>
        <p:txBody>
          <a:bodyPr/>
          <a:lstStyle/>
          <a:p>
            <a:fld id="{37CFC01C-FB2E-41B3-B307-05435E520558}" type="slidenum">
              <a:rPr lang="en-US" smtClean="0"/>
              <a:t>27</a:t>
            </a:fld>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5187CC44-2FD0-2FD9-00A6-BB1F4358A65D}"/>
              </a:ext>
            </a:extLst>
          </p:cNvPr>
          <p:cNvPicPr>
            <a:picLocks noChangeAspect="1"/>
          </p:cNvPicPr>
          <p:nvPr/>
        </p:nvPicPr>
        <p:blipFill rotWithShape="1">
          <a:blip r:embed="rId4">
            <a:extLst>
              <a:ext uri="{28A0092B-C50C-407E-A947-70E740481C1C}">
                <a14:useLocalDpi xmlns:a14="http://schemas.microsoft.com/office/drawing/2010/main" val="0"/>
              </a:ext>
            </a:extLst>
          </a:blip>
          <a:srcRect l="3570" t="7050" b="56969"/>
          <a:stretch/>
        </p:blipFill>
        <p:spPr>
          <a:xfrm>
            <a:off x="931402" y="4614807"/>
            <a:ext cx="6449332" cy="1267911"/>
          </a:xfrm>
          <a:prstGeom prst="rect">
            <a:avLst/>
          </a:prstGeom>
        </p:spPr>
      </p:pic>
      <p:sp>
        <p:nvSpPr>
          <p:cNvPr id="7" name="Rectangle 6">
            <a:extLst>
              <a:ext uri="{FF2B5EF4-FFF2-40B4-BE49-F238E27FC236}">
                <a16:creationId xmlns:a16="http://schemas.microsoft.com/office/drawing/2014/main" id="{81B77412-CC59-EFAF-21ED-099F68C15E34}"/>
              </a:ext>
            </a:extLst>
          </p:cNvPr>
          <p:cNvSpPr/>
          <p:nvPr/>
        </p:nvSpPr>
        <p:spPr>
          <a:xfrm>
            <a:off x="1598458" y="4992756"/>
            <a:ext cx="394855" cy="16209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ext&#10;&#10;Description automatically generated with medium confidence">
            <a:extLst>
              <a:ext uri="{FF2B5EF4-FFF2-40B4-BE49-F238E27FC236}">
                <a16:creationId xmlns:a16="http://schemas.microsoft.com/office/drawing/2014/main" id="{6856BFA0-3D32-15A1-3AE3-6C492256E007}"/>
              </a:ext>
            </a:extLst>
          </p:cNvPr>
          <p:cNvPicPr>
            <a:picLocks noChangeAspect="1"/>
          </p:cNvPicPr>
          <p:nvPr/>
        </p:nvPicPr>
        <p:blipFill rotWithShape="1">
          <a:blip r:embed="rId5">
            <a:extLst>
              <a:ext uri="{28A0092B-C50C-407E-A947-70E740481C1C}">
                <a14:useLocalDpi xmlns:a14="http://schemas.microsoft.com/office/drawing/2010/main" val="0"/>
              </a:ext>
            </a:extLst>
          </a:blip>
          <a:srcRect b="15294"/>
          <a:stretch/>
        </p:blipFill>
        <p:spPr>
          <a:xfrm>
            <a:off x="2339588" y="2791258"/>
            <a:ext cx="9394919" cy="1450757"/>
          </a:xfrm>
          <a:prstGeom prst="rect">
            <a:avLst/>
          </a:prstGeom>
        </p:spPr>
      </p:pic>
      <p:sp>
        <p:nvSpPr>
          <p:cNvPr id="12" name="Rectangle 11">
            <a:extLst>
              <a:ext uri="{FF2B5EF4-FFF2-40B4-BE49-F238E27FC236}">
                <a16:creationId xmlns:a16="http://schemas.microsoft.com/office/drawing/2014/main" id="{D01F0775-D5A5-0209-E183-F0C70577B98C}"/>
              </a:ext>
            </a:extLst>
          </p:cNvPr>
          <p:cNvSpPr/>
          <p:nvPr/>
        </p:nvSpPr>
        <p:spPr>
          <a:xfrm>
            <a:off x="6981339" y="2891221"/>
            <a:ext cx="682846" cy="16209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6E6A054A-CAF0-482D-5B25-5079178D78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403890240"/>
      </p:ext>
    </p:extLst>
  </p:cSld>
  <p:clrMapOvr>
    <a:masterClrMapping/>
  </p:clrMapOvr>
  <mc:AlternateContent xmlns:mc="http://schemas.openxmlformats.org/markup-compatibility/2006">
    <mc:Choice xmlns:p14="http://schemas.microsoft.com/office/powerpoint/2010/main" Requires="p14">
      <p:transition spd="slow" p14:dur="2000" advTm="29794"/>
    </mc:Choice>
    <mc:Fallback>
      <p:transition spd="slow" advTm="29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F2E72-F5B1-EA72-07F8-7124924BB084}"/>
              </a:ext>
            </a:extLst>
          </p:cNvPr>
          <p:cNvSpPr>
            <a:spLocks noGrp="1"/>
          </p:cNvSpPr>
          <p:nvPr>
            <p:ph type="title"/>
          </p:nvPr>
        </p:nvSpPr>
        <p:spPr/>
        <p:txBody>
          <a:bodyPr/>
          <a:lstStyle/>
          <a:p>
            <a:r>
              <a:rPr lang="en-US" dirty="0"/>
              <a:t>Remote Code Execution (cont.)</a:t>
            </a:r>
          </a:p>
        </p:txBody>
      </p:sp>
      <p:sp>
        <p:nvSpPr>
          <p:cNvPr id="3" name="Content Placeholder 2">
            <a:extLst>
              <a:ext uri="{FF2B5EF4-FFF2-40B4-BE49-F238E27FC236}">
                <a16:creationId xmlns:a16="http://schemas.microsoft.com/office/drawing/2014/main" id="{E80D9B51-64D2-8FF2-5156-37E82671934D}"/>
              </a:ext>
            </a:extLst>
          </p:cNvPr>
          <p:cNvSpPr>
            <a:spLocks noGrp="1"/>
          </p:cNvSpPr>
          <p:nvPr>
            <p:ph idx="1"/>
          </p:nvPr>
        </p:nvSpPr>
        <p:spPr>
          <a:xfrm>
            <a:off x="1097280" y="1845734"/>
            <a:ext cx="6224638" cy="4023360"/>
          </a:xfrm>
        </p:spPr>
        <p:txBody>
          <a:bodyPr/>
          <a:lstStyle/>
          <a:p>
            <a:r>
              <a:rPr lang="en-US" dirty="0"/>
              <a:t>Password change functionality, also in </a:t>
            </a:r>
            <a:r>
              <a:rPr lang="en-US" dirty="0" err="1"/>
              <a:t>adm.cgi</a:t>
            </a:r>
            <a:endParaRPr lang="en-US" dirty="0"/>
          </a:p>
          <a:p>
            <a:r>
              <a:rPr lang="en-US" dirty="0"/>
              <a:t>If we make the injected command hang infinitely, we won’t actually change the password </a:t>
            </a:r>
          </a:p>
        </p:txBody>
      </p:sp>
      <p:sp>
        <p:nvSpPr>
          <p:cNvPr id="4" name="Slide Number Placeholder 3">
            <a:extLst>
              <a:ext uri="{FF2B5EF4-FFF2-40B4-BE49-F238E27FC236}">
                <a16:creationId xmlns:a16="http://schemas.microsoft.com/office/drawing/2014/main" id="{86CD4CA8-4066-B6C6-CB88-FB8D9603CE61}"/>
              </a:ext>
            </a:extLst>
          </p:cNvPr>
          <p:cNvSpPr>
            <a:spLocks noGrp="1"/>
          </p:cNvSpPr>
          <p:nvPr>
            <p:ph type="sldNum" sz="quarter" idx="12"/>
          </p:nvPr>
        </p:nvSpPr>
        <p:spPr/>
        <p:txBody>
          <a:bodyPr/>
          <a:lstStyle/>
          <a:p>
            <a:fld id="{37CFC01C-FB2E-41B3-B307-05435E520558}" type="slidenum">
              <a:rPr lang="en-US" smtClean="0"/>
              <a:t>28</a:t>
            </a:fld>
            <a:endParaRPr lang="en-US"/>
          </a:p>
        </p:txBody>
      </p:sp>
      <p:pic>
        <p:nvPicPr>
          <p:cNvPr id="6" name="Picture 5" descr="Graphical user interface&#10;&#10;Description automatically generated with medium confidence">
            <a:extLst>
              <a:ext uri="{FF2B5EF4-FFF2-40B4-BE49-F238E27FC236}">
                <a16:creationId xmlns:a16="http://schemas.microsoft.com/office/drawing/2014/main" id="{FD9BDE29-5115-9644-6DF8-4F3068B3C737}"/>
              </a:ext>
            </a:extLst>
          </p:cNvPr>
          <p:cNvPicPr>
            <a:picLocks noChangeAspect="1"/>
          </p:cNvPicPr>
          <p:nvPr/>
        </p:nvPicPr>
        <p:blipFill rotWithShape="1">
          <a:blip r:embed="rId4">
            <a:extLst>
              <a:ext uri="{28A0092B-C50C-407E-A947-70E740481C1C}">
                <a14:useLocalDpi xmlns:a14="http://schemas.microsoft.com/office/drawing/2010/main" val="0"/>
              </a:ext>
            </a:extLst>
          </a:blip>
          <a:srcRect r="47914"/>
          <a:stretch/>
        </p:blipFill>
        <p:spPr>
          <a:xfrm>
            <a:off x="7859430" y="1956986"/>
            <a:ext cx="3833736" cy="142682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092908F-CEE1-B774-7E8C-A1EE1A219D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433" y="3179828"/>
            <a:ext cx="7530056" cy="3096755"/>
          </a:xfrm>
          <a:prstGeom prst="rect">
            <a:avLst/>
          </a:prstGeom>
        </p:spPr>
      </p:pic>
      <p:cxnSp>
        <p:nvCxnSpPr>
          <p:cNvPr id="9" name="Straight Arrow Connector 8">
            <a:extLst>
              <a:ext uri="{FF2B5EF4-FFF2-40B4-BE49-F238E27FC236}">
                <a16:creationId xmlns:a16="http://schemas.microsoft.com/office/drawing/2014/main" id="{B85194CA-8A46-BE08-4951-E613CDE24AE5}"/>
              </a:ext>
            </a:extLst>
          </p:cNvPr>
          <p:cNvCxnSpPr>
            <a:cxnSpLocks/>
          </p:cNvCxnSpPr>
          <p:nvPr/>
        </p:nvCxnSpPr>
        <p:spPr>
          <a:xfrm flipH="1" flipV="1">
            <a:off x="9688749" y="2322036"/>
            <a:ext cx="914400" cy="1426826"/>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0F4E052-A74D-BA2A-AF6D-DDEBAF4A0B27}"/>
              </a:ext>
            </a:extLst>
          </p:cNvPr>
          <p:cNvSpPr/>
          <p:nvPr/>
        </p:nvSpPr>
        <p:spPr>
          <a:xfrm>
            <a:off x="7944489" y="2798447"/>
            <a:ext cx="2036089" cy="16848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EEFAB69-D8FE-F018-A220-1A40FD316A3B}"/>
              </a:ext>
            </a:extLst>
          </p:cNvPr>
          <p:cNvSpPr/>
          <p:nvPr/>
        </p:nvSpPr>
        <p:spPr>
          <a:xfrm>
            <a:off x="9212095" y="1971023"/>
            <a:ext cx="768484" cy="168488"/>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59E074E-3AD7-CCD0-29F3-9F2AF22935DD}"/>
              </a:ext>
            </a:extLst>
          </p:cNvPr>
          <p:cNvSpPr txBox="1"/>
          <p:nvPr/>
        </p:nvSpPr>
        <p:spPr>
          <a:xfrm>
            <a:off x="8924988" y="3719083"/>
            <a:ext cx="3262963" cy="338554"/>
          </a:xfrm>
          <a:prstGeom prst="rect">
            <a:avLst/>
          </a:prstGeom>
          <a:noFill/>
        </p:spPr>
        <p:txBody>
          <a:bodyPr wrap="square" rtlCol="0">
            <a:spAutoFit/>
          </a:bodyPr>
          <a:lstStyle/>
          <a:p>
            <a:pPr algn="ctr"/>
            <a:r>
              <a:rPr lang="en-US" sz="1600" dirty="0">
                <a:solidFill>
                  <a:schemeClr val="tx1">
                    <a:lumMod val="50000"/>
                    <a:lumOff val="50000"/>
                  </a:schemeClr>
                </a:solidFill>
              </a:rPr>
              <a:t>Password we provide</a:t>
            </a:r>
          </a:p>
        </p:txBody>
      </p:sp>
      <p:pic>
        <p:nvPicPr>
          <p:cNvPr id="5" name="Audio 4">
            <a:hlinkClick r:id="" action="ppaction://media"/>
            <a:extLst>
              <a:ext uri="{FF2B5EF4-FFF2-40B4-BE49-F238E27FC236}">
                <a16:creationId xmlns:a16="http://schemas.microsoft.com/office/drawing/2014/main" id="{202C0661-BBF6-E9C3-793F-1C1443F0C6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786198496"/>
      </p:ext>
    </p:extLst>
  </p:cSld>
  <p:clrMapOvr>
    <a:masterClrMapping/>
  </p:clrMapOvr>
  <mc:AlternateContent xmlns:mc="http://schemas.openxmlformats.org/markup-compatibility/2006">
    <mc:Choice xmlns:p14="http://schemas.microsoft.com/office/powerpoint/2010/main" Requires="p14">
      <p:transition spd="slow" p14:dur="2000" advTm="38381"/>
    </mc:Choice>
    <mc:Fallback>
      <p:transition spd="slow" advTm="38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A5D3-5E53-25D5-E251-FF17C7217932}"/>
              </a:ext>
            </a:extLst>
          </p:cNvPr>
          <p:cNvSpPr>
            <a:spLocks noGrp="1"/>
          </p:cNvSpPr>
          <p:nvPr>
            <p:ph type="title"/>
          </p:nvPr>
        </p:nvSpPr>
        <p:spPr/>
        <p:txBody>
          <a:bodyPr/>
          <a:lstStyle/>
          <a:p>
            <a:r>
              <a:rPr lang="en-US" dirty="0"/>
              <a:t>Password Change RCE Demo</a:t>
            </a:r>
          </a:p>
        </p:txBody>
      </p:sp>
      <p:pic>
        <p:nvPicPr>
          <p:cNvPr id="5" name="password_reset_trimmed">
            <a:hlinkClick r:id="" action="ppaction://media"/>
            <a:extLst>
              <a:ext uri="{FF2B5EF4-FFF2-40B4-BE49-F238E27FC236}">
                <a16:creationId xmlns:a16="http://schemas.microsoft.com/office/drawing/2014/main" id="{AFD02B23-9FC7-E064-3B42-5945F849C7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174351" y="1835729"/>
            <a:ext cx="7843298" cy="4411746"/>
          </a:xfrm>
        </p:spPr>
      </p:pic>
      <p:sp>
        <p:nvSpPr>
          <p:cNvPr id="4" name="Slide Number Placeholder 3">
            <a:extLst>
              <a:ext uri="{FF2B5EF4-FFF2-40B4-BE49-F238E27FC236}">
                <a16:creationId xmlns:a16="http://schemas.microsoft.com/office/drawing/2014/main" id="{D1600023-79C6-25DB-D763-C178992CF668}"/>
              </a:ext>
            </a:extLst>
          </p:cNvPr>
          <p:cNvSpPr>
            <a:spLocks noGrp="1"/>
          </p:cNvSpPr>
          <p:nvPr>
            <p:ph type="sldNum" sz="quarter" idx="12"/>
          </p:nvPr>
        </p:nvSpPr>
        <p:spPr/>
        <p:txBody>
          <a:bodyPr/>
          <a:lstStyle/>
          <a:p>
            <a:fld id="{37CFC01C-FB2E-41B3-B307-05435E520558}" type="slidenum">
              <a:rPr lang="en-US" smtClean="0"/>
              <a:t>29</a:t>
            </a:fld>
            <a:endParaRPr lang="en-US"/>
          </a:p>
        </p:txBody>
      </p:sp>
      <p:pic>
        <p:nvPicPr>
          <p:cNvPr id="3" name="Audio 2">
            <a:hlinkClick r:id="" action="ppaction://media"/>
            <a:extLst>
              <a:ext uri="{FF2B5EF4-FFF2-40B4-BE49-F238E27FC236}">
                <a16:creationId xmlns:a16="http://schemas.microsoft.com/office/drawing/2014/main" id="{9049CC9B-980F-9440-B284-1D5CF6AAB359}"/>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4066795749"/>
      </p:ext>
    </p:extLst>
  </p:cSld>
  <p:clrMapOvr>
    <a:masterClrMapping/>
  </p:clrMapOvr>
  <mc:AlternateContent xmlns:mc="http://schemas.openxmlformats.org/markup-compatibility/2006">
    <mc:Choice xmlns:p14="http://schemas.microsoft.com/office/powerpoint/2010/main" Requires="p14">
      <p:transition spd="slow" p14:dur="2000" advTm="57665"/>
    </mc:Choice>
    <mc:Fallback>
      <p:transition spd="slow" advTm="57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5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468" objId="5"/>
        <p14:triggerEvt type="onClick" time="468" objId="5"/>
        <p14:stopEvt time="57008"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E24A3-FA83-5684-5F0A-02533B1395D4}"/>
              </a:ext>
            </a:extLst>
          </p:cNvPr>
          <p:cNvSpPr>
            <a:spLocks noGrp="1"/>
          </p:cNvSpPr>
          <p:nvPr>
            <p:ph type="title"/>
          </p:nvPr>
        </p:nvSpPr>
        <p:spPr/>
        <p:txBody>
          <a:bodyPr/>
          <a:lstStyle/>
          <a:p>
            <a:r>
              <a:rPr lang="en-US" dirty="0"/>
              <a:t>Team Introduction</a:t>
            </a:r>
          </a:p>
        </p:txBody>
      </p:sp>
      <p:sp>
        <p:nvSpPr>
          <p:cNvPr id="3" name="Content Placeholder 2">
            <a:extLst>
              <a:ext uri="{FF2B5EF4-FFF2-40B4-BE49-F238E27FC236}">
                <a16:creationId xmlns:a16="http://schemas.microsoft.com/office/drawing/2014/main" id="{7D7964FF-6703-4BD0-FC72-51FE7AB2BB81}"/>
              </a:ext>
            </a:extLst>
          </p:cNvPr>
          <p:cNvSpPr>
            <a:spLocks noGrp="1"/>
          </p:cNvSpPr>
          <p:nvPr>
            <p:ph idx="1"/>
          </p:nvPr>
        </p:nvSpPr>
        <p:spPr>
          <a:xfrm>
            <a:off x="1097280" y="1845734"/>
            <a:ext cx="10058400" cy="4438334"/>
          </a:xfrm>
        </p:spPr>
        <p:txBody>
          <a:bodyPr>
            <a:normAutofit fontScale="92500" lnSpcReduction="10000"/>
          </a:bodyPr>
          <a:lstStyle/>
          <a:p>
            <a:r>
              <a:rPr lang="en-US" b="1" dirty="0"/>
              <a:t>Brandon </a:t>
            </a:r>
            <a:r>
              <a:rPr lang="en-US" b="1" dirty="0" err="1"/>
              <a:t>Altvater</a:t>
            </a:r>
            <a:r>
              <a:rPr lang="en-US" b="1" dirty="0"/>
              <a:t> </a:t>
            </a:r>
          </a:p>
          <a:p>
            <a:pPr lvl="1"/>
            <a:r>
              <a:rPr lang="en-US" dirty="0"/>
              <a:t>BS in Computer Science and BA in Communications from Salisbury University. Worked in Defense Contracting for over 10 years. Worked on US Army defensive cyber operations for a year. Holds Sec+, </a:t>
            </a:r>
            <a:r>
              <a:rPr lang="en-US" dirty="0" err="1"/>
              <a:t>CySA</a:t>
            </a:r>
            <a:r>
              <a:rPr lang="en-US" dirty="0"/>
              <a:t>+, GWAPT, and working towards passing the OSCP.</a:t>
            </a:r>
          </a:p>
          <a:p>
            <a:r>
              <a:rPr lang="en-US" b="1" dirty="0" err="1"/>
              <a:t>Bhagvat</a:t>
            </a:r>
            <a:r>
              <a:rPr lang="en-US" b="1" dirty="0"/>
              <a:t> </a:t>
            </a:r>
            <a:r>
              <a:rPr lang="en-US" b="1" dirty="0" err="1"/>
              <a:t>Giri</a:t>
            </a:r>
            <a:r>
              <a:rPr lang="en-US" b="1" dirty="0"/>
              <a:t> </a:t>
            </a:r>
          </a:p>
          <a:p>
            <a:pPr lvl="1"/>
            <a:r>
              <a:rPr lang="en-US" dirty="0"/>
              <a:t>BS in Computer Engineering, from Vishwakarma Engineering College, India. Holds CEH and CEPT certificates with plans for the OSCP certification too. Has internship experience as a cybersecurity analyst. Participates in platforms like </a:t>
            </a:r>
            <a:r>
              <a:rPr lang="en-US" dirty="0" err="1"/>
              <a:t>HackTheBox</a:t>
            </a:r>
            <a:r>
              <a:rPr lang="en-US" dirty="0"/>
              <a:t>, </a:t>
            </a:r>
            <a:r>
              <a:rPr lang="en-US" dirty="0" err="1"/>
              <a:t>TryHackMe</a:t>
            </a:r>
            <a:r>
              <a:rPr lang="en-US" dirty="0"/>
              <a:t>, and </a:t>
            </a:r>
            <a:r>
              <a:rPr lang="en-US" dirty="0" err="1"/>
              <a:t>HackerOne</a:t>
            </a:r>
            <a:r>
              <a:rPr lang="en-US" dirty="0"/>
              <a:t>.</a:t>
            </a:r>
          </a:p>
          <a:p>
            <a:r>
              <a:rPr lang="en-US" b="1" dirty="0"/>
              <a:t>James Ng</a:t>
            </a:r>
          </a:p>
          <a:p>
            <a:pPr lvl="1"/>
            <a:r>
              <a:rPr lang="en-US" dirty="0"/>
              <a:t>Application Security Engineer based in NJ working for payment-processing platform provider doing DevOps and interactive &amp; dynamic application scan testing (IAST/DAST)</a:t>
            </a:r>
          </a:p>
          <a:p>
            <a:r>
              <a:rPr lang="en-US" b="1" dirty="0"/>
              <a:t>Jonathan Luck </a:t>
            </a:r>
          </a:p>
          <a:p>
            <a:pPr lvl="1"/>
            <a:r>
              <a:rPr lang="en-US" dirty="0"/>
              <a:t>BS in Computer Science from University of California, San Diego. Currently doing cybersecurity stuff for the Department of Justice.</a:t>
            </a:r>
          </a:p>
        </p:txBody>
      </p:sp>
      <p:sp>
        <p:nvSpPr>
          <p:cNvPr id="4" name="Slide Number Placeholder 3">
            <a:extLst>
              <a:ext uri="{FF2B5EF4-FFF2-40B4-BE49-F238E27FC236}">
                <a16:creationId xmlns:a16="http://schemas.microsoft.com/office/drawing/2014/main" id="{128AE18C-3755-F387-813C-F9A08797BA65}"/>
              </a:ext>
            </a:extLst>
          </p:cNvPr>
          <p:cNvSpPr>
            <a:spLocks noGrp="1"/>
          </p:cNvSpPr>
          <p:nvPr>
            <p:ph type="sldNum" sz="quarter" idx="12"/>
          </p:nvPr>
        </p:nvSpPr>
        <p:spPr/>
        <p:txBody>
          <a:bodyPr/>
          <a:lstStyle/>
          <a:p>
            <a:fld id="{37CFC01C-FB2E-41B3-B307-05435E520558}" type="slidenum">
              <a:rPr lang="en-US" smtClean="0"/>
              <a:t>3</a:t>
            </a:fld>
            <a:endParaRPr lang="en-US"/>
          </a:p>
        </p:txBody>
      </p:sp>
      <p:pic>
        <p:nvPicPr>
          <p:cNvPr id="10" name="combined_intro">
            <a:hlinkClick r:id="" action="ppaction://media"/>
            <a:extLst>
              <a:ext uri="{FF2B5EF4-FFF2-40B4-BE49-F238E27FC236}">
                <a16:creationId xmlns:a16="http://schemas.microsoft.com/office/drawing/2014/main" id="{1726598A-FA69-BED6-B8BD-A3364659353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0680670" y="308025"/>
            <a:ext cx="531813" cy="531813"/>
          </a:xfrm>
          <a:prstGeom prst="rect">
            <a:avLst/>
          </a:prstGeom>
        </p:spPr>
      </p:pic>
    </p:spTree>
    <p:custDataLst>
      <p:tags r:id="rId1"/>
    </p:custDataLst>
    <p:extLst>
      <p:ext uri="{BB962C8B-B14F-4D97-AF65-F5344CB8AC3E}">
        <p14:creationId xmlns:p14="http://schemas.microsoft.com/office/powerpoint/2010/main" val="17396742"/>
      </p:ext>
    </p:extLst>
  </p:cSld>
  <p:clrMapOvr>
    <a:masterClrMapping/>
  </p:clrMapOvr>
  <mc:AlternateContent xmlns:mc="http://schemas.openxmlformats.org/markup-compatibility/2006">
    <mc:Choice xmlns:p14="http://schemas.microsoft.com/office/powerpoint/2010/main" Requires="p14">
      <p:transition spd="slow" p14:dur="2000" advTm="104969"/>
    </mc:Choice>
    <mc:Fallback>
      <p:transition spd="slow" advTm="104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13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99" objId="10"/>
        <p14:stopEvt time="104263" objId="10"/>
      </p14:showEvt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b="1"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b="1"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30</a:t>
            </a:fld>
            <a:endParaRPr lang="en-US"/>
          </a:p>
        </p:txBody>
      </p:sp>
      <p:pic>
        <p:nvPicPr>
          <p:cNvPr id="7" name="Audio 6">
            <a:hlinkClick r:id="" action="ppaction://media"/>
            <a:extLst>
              <a:ext uri="{FF2B5EF4-FFF2-40B4-BE49-F238E27FC236}">
                <a16:creationId xmlns:a16="http://schemas.microsoft.com/office/drawing/2014/main" id="{1B7FD149-16EE-F99F-3711-90FE5CC14B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453655182"/>
      </p:ext>
    </p:extLst>
  </p:cSld>
  <p:clrMapOvr>
    <a:masterClrMapping/>
  </p:clrMapOvr>
  <mc:AlternateContent xmlns:mc="http://schemas.openxmlformats.org/markup-compatibility/2006">
    <mc:Choice xmlns:p14="http://schemas.microsoft.com/office/powerpoint/2010/main" Requires="p14">
      <p:transition spd="slow" p14:dur="2000" advTm="3481"/>
    </mc:Choice>
    <mc:Fallback>
      <p:transition spd="slow" advTm="3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02BCA-826F-4094-41E6-E9B17F0ECD5C}"/>
              </a:ext>
            </a:extLst>
          </p:cNvPr>
          <p:cNvSpPr>
            <a:spLocks noGrp="1"/>
          </p:cNvSpPr>
          <p:nvPr>
            <p:ph type="title"/>
          </p:nvPr>
        </p:nvSpPr>
        <p:spPr/>
        <p:txBody>
          <a:bodyPr/>
          <a:lstStyle/>
          <a:p>
            <a:r>
              <a:rPr lang="en-US" dirty="0"/>
              <a:t>Man-in-the-Middle</a:t>
            </a:r>
          </a:p>
        </p:txBody>
      </p:sp>
      <p:sp>
        <p:nvSpPr>
          <p:cNvPr id="3" name="Content Placeholder 2">
            <a:extLst>
              <a:ext uri="{FF2B5EF4-FFF2-40B4-BE49-F238E27FC236}">
                <a16:creationId xmlns:a16="http://schemas.microsoft.com/office/drawing/2014/main" id="{CA0CDA1D-CC4D-14C6-F86D-15D63A166997}"/>
              </a:ext>
            </a:extLst>
          </p:cNvPr>
          <p:cNvSpPr>
            <a:spLocks noGrp="1"/>
          </p:cNvSpPr>
          <p:nvPr>
            <p:ph idx="1"/>
          </p:nvPr>
        </p:nvSpPr>
        <p:spPr/>
        <p:txBody>
          <a:bodyPr/>
          <a:lstStyle/>
          <a:p>
            <a:r>
              <a:rPr lang="en-US" dirty="0"/>
              <a:t>Now that we have remote shell access, we can use the router to perform man-in-the-middle (MITM) attacks</a:t>
            </a:r>
          </a:p>
          <a:p>
            <a:r>
              <a:rPr lang="en-US" dirty="0"/>
              <a:t>Luckily, the router uses iptables instead of some proprietary routing/firewall code</a:t>
            </a:r>
          </a:p>
          <a:p>
            <a:r>
              <a:rPr lang="en-US" dirty="0"/>
              <a:t>We show that we can redirect HTTP traffic, but this could also be used to block/sinkhole traffic</a:t>
            </a:r>
          </a:p>
        </p:txBody>
      </p:sp>
      <p:sp>
        <p:nvSpPr>
          <p:cNvPr id="4" name="Slide Number Placeholder 3">
            <a:extLst>
              <a:ext uri="{FF2B5EF4-FFF2-40B4-BE49-F238E27FC236}">
                <a16:creationId xmlns:a16="http://schemas.microsoft.com/office/drawing/2014/main" id="{7E5B3FEA-5563-AA7C-AD95-E7D7A06B9AD7}"/>
              </a:ext>
            </a:extLst>
          </p:cNvPr>
          <p:cNvSpPr>
            <a:spLocks noGrp="1"/>
          </p:cNvSpPr>
          <p:nvPr>
            <p:ph type="sldNum" sz="quarter" idx="12"/>
          </p:nvPr>
        </p:nvSpPr>
        <p:spPr/>
        <p:txBody>
          <a:bodyPr/>
          <a:lstStyle/>
          <a:p>
            <a:fld id="{37CFC01C-FB2E-41B3-B307-05435E520558}" type="slidenum">
              <a:rPr lang="en-US" smtClean="0"/>
              <a:t>31</a:t>
            </a:fld>
            <a:endParaRPr lang="en-US"/>
          </a:p>
        </p:txBody>
      </p:sp>
      <p:pic>
        <p:nvPicPr>
          <p:cNvPr id="6" name="Picture 5" descr="Graphical user interface&#10;&#10;Description automatically generated with low confidence">
            <a:extLst>
              <a:ext uri="{FF2B5EF4-FFF2-40B4-BE49-F238E27FC236}">
                <a16:creationId xmlns:a16="http://schemas.microsoft.com/office/drawing/2014/main" id="{271DDB6B-B2CC-2156-BC01-EADEB77E3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162" y="3764604"/>
            <a:ext cx="7006636" cy="2484318"/>
          </a:xfrm>
          <a:prstGeom prst="rect">
            <a:avLst/>
          </a:prstGeom>
        </p:spPr>
      </p:pic>
      <p:pic>
        <p:nvPicPr>
          <p:cNvPr id="5" name="Audio 4">
            <a:hlinkClick r:id="" action="ppaction://media"/>
            <a:extLst>
              <a:ext uri="{FF2B5EF4-FFF2-40B4-BE49-F238E27FC236}">
                <a16:creationId xmlns:a16="http://schemas.microsoft.com/office/drawing/2014/main" id="{6B5973F8-518E-B817-301D-BBD26A785B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4007615461"/>
      </p:ext>
    </p:extLst>
  </p:cSld>
  <p:clrMapOvr>
    <a:masterClrMapping/>
  </p:clrMapOvr>
  <mc:AlternateContent xmlns:mc="http://schemas.openxmlformats.org/markup-compatibility/2006">
    <mc:Choice xmlns:p14="http://schemas.microsoft.com/office/powerpoint/2010/main" Requires="p14">
      <p:transition spd="slow" p14:dur="2000" advTm="40329"/>
    </mc:Choice>
    <mc:Fallback>
      <p:transition spd="slow" advTm="40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439A6-71D4-EA84-2F81-2B318040E552}"/>
              </a:ext>
            </a:extLst>
          </p:cNvPr>
          <p:cNvSpPr>
            <a:spLocks noGrp="1"/>
          </p:cNvSpPr>
          <p:nvPr>
            <p:ph type="title"/>
          </p:nvPr>
        </p:nvSpPr>
        <p:spPr/>
        <p:txBody>
          <a:bodyPr/>
          <a:lstStyle/>
          <a:p>
            <a:r>
              <a:rPr lang="en-US" dirty="0"/>
              <a:t>Man-in-the-Middle (cont.)</a:t>
            </a:r>
          </a:p>
        </p:txBody>
      </p:sp>
      <p:sp>
        <p:nvSpPr>
          <p:cNvPr id="3" name="Content Placeholder 2">
            <a:extLst>
              <a:ext uri="{FF2B5EF4-FFF2-40B4-BE49-F238E27FC236}">
                <a16:creationId xmlns:a16="http://schemas.microsoft.com/office/drawing/2014/main" id="{0E1616D6-DF03-6EE8-DAAD-71EECBE0EBAD}"/>
              </a:ext>
            </a:extLst>
          </p:cNvPr>
          <p:cNvSpPr>
            <a:spLocks noGrp="1"/>
          </p:cNvSpPr>
          <p:nvPr>
            <p:ph idx="1"/>
          </p:nvPr>
        </p:nvSpPr>
        <p:spPr>
          <a:xfrm>
            <a:off x="1097280" y="1845734"/>
            <a:ext cx="3519365" cy="4389696"/>
          </a:xfrm>
        </p:spPr>
        <p:txBody>
          <a:bodyPr>
            <a:normAutofit fontScale="92500" lnSpcReduction="20000"/>
          </a:bodyPr>
          <a:lstStyle/>
          <a:p>
            <a:r>
              <a:rPr lang="en-US" dirty="0"/>
              <a:t>What is going on?</a:t>
            </a:r>
          </a:p>
          <a:p>
            <a:r>
              <a:rPr lang="en-US" dirty="0"/>
              <a:t>We are inserting a rule into the PREROUTING chain. This tells iptables to perform some action on a packet before it makes a routing decision</a:t>
            </a:r>
          </a:p>
          <a:p>
            <a:r>
              <a:rPr lang="en-US" dirty="0"/>
              <a:t>We then tell it to search for TCP/80 traffic going to 10.1.0.50</a:t>
            </a:r>
          </a:p>
          <a:p>
            <a:r>
              <a:rPr lang="en-US" dirty="0"/>
              <a:t>If it finds traffic that matches, we tell it to perform a destination NAT (DNAT) and rewrite the destination to be 10.0.0.70</a:t>
            </a:r>
          </a:p>
          <a:p>
            <a:pPr lvl="1"/>
            <a:r>
              <a:rPr lang="en-US" dirty="0"/>
              <a:t>Responses from .70 will be transparently re-written to appear as if they came from .50</a:t>
            </a:r>
          </a:p>
          <a:p>
            <a:endParaRPr lang="en-US" dirty="0"/>
          </a:p>
        </p:txBody>
      </p:sp>
      <p:sp>
        <p:nvSpPr>
          <p:cNvPr id="4" name="Slide Number Placeholder 3">
            <a:extLst>
              <a:ext uri="{FF2B5EF4-FFF2-40B4-BE49-F238E27FC236}">
                <a16:creationId xmlns:a16="http://schemas.microsoft.com/office/drawing/2014/main" id="{83CBB980-C85E-CA6A-A718-DC27043F6347}"/>
              </a:ext>
            </a:extLst>
          </p:cNvPr>
          <p:cNvSpPr>
            <a:spLocks noGrp="1"/>
          </p:cNvSpPr>
          <p:nvPr>
            <p:ph type="sldNum" sz="quarter" idx="12"/>
          </p:nvPr>
        </p:nvSpPr>
        <p:spPr/>
        <p:txBody>
          <a:bodyPr/>
          <a:lstStyle/>
          <a:p>
            <a:fld id="{37CFC01C-FB2E-41B3-B307-05435E520558}" type="slidenum">
              <a:rPr lang="en-US" smtClean="0"/>
              <a:t>32</a:t>
            </a:fld>
            <a:endParaRPr lang="en-US"/>
          </a:p>
        </p:txBody>
      </p:sp>
      <p:sp>
        <p:nvSpPr>
          <p:cNvPr id="7" name="TextBox 6">
            <a:extLst>
              <a:ext uri="{FF2B5EF4-FFF2-40B4-BE49-F238E27FC236}">
                <a16:creationId xmlns:a16="http://schemas.microsoft.com/office/drawing/2014/main" id="{3CCDE72F-BE47-8569-CF92-EBF2434620EE}"/>
              </a:ext>
            </a:extLst>
          </p:cNvPr>
          <p:cNvSpPr txBox="1"/>
          <p:nvPr/>
        </p:nvSpPr>
        <p:spPr>
          <a:xfrm>
            <a:off x="4847651" y="2025313"/>
            <a:ext cx="7036340" cy="646331"/>
          </a:xfrm>
          <a:prstGeom prst="rect">
            <a:avLst/>
          </a:prstGeom>
          <a:noFill/>
        </p:spPr>
        <p:txBody>
          <a:bodyPr wrap="square" rtlCol="0">
            <a:spAutoFit/>
          </a:bodyPr>
          <a:lstStyle/>
          <a:p>
            <a:r>
              <a:rPr lang="en-US" dirty="0">
                <a:latin typeface="Consolas" panose="020B0609020204030204" pitchFamily="49" charset="0"/>
              </a:rPr>
              <a:t>iptables -t </a:t>
            </a:r>
            <a:r>
              <a:rPr lang="en-US" dirty="0" err="1">
                <a:latin typeface="Consolas" panose="020B0609020204030204" pitchFamily="49" charset="0"/>
              </a:rPr>
              <a:t>nat</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br0 -I PREROUTING -p </a:t>
            </a:r>
            <a:r>
              <a:rPr lang="en-US" dirty="0" err="1">
                <a:latin typeface="Consolas" panose="020B0609020204030204" pitchFamily="49" charset="0"/>
              </a:rPr>
              <a:t>tcp</a:t>
            </a:r>
            <a:r>
              <a:rPr lang="en-US" dirty="0">
                <a:latin typeface="Consolas" panose="020B0609020204030204" pitchFamily="49" charset="0"/>
              </a:rPr>
              <a:t> --</a:t>
            </a:r>
            <a:r>
              <a:rPr lang="en-US" dirty="0" err="1">
                <a:latin typeface="Consolas" panose="020B0609020204030204" pitchFamily="49" charset="0"/>
              </a:rPr>
              <a:t>dport</a:t>
            </a:r>
            <a:r>
              <a:rPr lang="en-US" dirty="0">
                <a:latin typeface="Consolas" panose="020B0609020204030204" pitchFamily="49" charset="0"/>
              </a:rPr>
              <a:t> 80 -d 10.1.0.50 -j DNAT --to 10.1.0.70</a:t>
            </a:r>
          </a:p>
        </p:txBody>
      </p:sp>
      <p:pic>
        <p:nvPicPr>
          <p:cNvPr id="9" name="Picture 8" descr="Diagram&#10;&#10;Description automatically generated">
            <a:extLst>
              <a:ext uri="{FF2B5EF4-FFF2-40B4-BE49-F238E27FC236}">
                <a16:creationId xmlns:a16="http://schemas.microsoft.com/office/drawing/2014/main" id="{84CD346D-A3B8-5A01-12D3-19886F821E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413" y="2882255"/>
            <a:ext cx="5132815" cy="2643246"/>
          </a:xfrm>
          <a:prstGeom prst="rect">
            <a:avLst/>
          </a:prstGeom>
        </p:spPr>
      </p:pic>
      <p:sp>
        <p:nvSpPr>
          <p:cNvPr id="10" name="TextBox 9">
            <a:extLst>
              <a:ext uri="{FF2B5EF4-FFF2-40B4-BE49-F238E27FC236}">
                <a16:creationId xmlns:a16="http://schemas.microsoft.com/office/drawing/2014/main" id="{2A070538-9663-1B3E-E865-5E34DD18E7BA}"/>
              </a:ext>
            </a:extLst>
          </p:cNvPr>
          <p:cNvSpPr txBox="1"/>
          <p:nvPr/>
        </p:nvSpPr>
        <p:spPr>
          <a:xfrm>
            <a:off x="6247003" y="5566835"/>
            <a:ext cx="3861538" cy="338554"/>
          </a:xfrm>
          <a:prstGeom prst="rect">
            <a:avLst/>
          </a:prstGeom>
          <a:noFill/>
        </p:spPr>
        <p:txBody>
          <a:bodyPr wrap="square" rtlCol="0">
            <a:spAutoFit/>
          </a:bodyPr>
          <a:lstStyle/>
          <a:p>
            <a:pPr algn="ctr"/>
            <a:r>
              <a:rPr lang="en-US" sz="1600" dirty="0">
                <a:solidFill>
                  <a:schemeClr val="tx1">
                    <a:lumMod val="50000"/>
                    <a:lumOff val="50000"/>
                  </a:schemeClr>
                </a:solidFill>
              </a:rPr>
              <a:t>Source: redhat.com</a:t>
            </a:r>
          </a:p>
        </p:txBody>
      </p:sp>
      <p:pic>
        <p:nvPicPr>
          <p:cNvPr id="5" name="Audio 4">
            <a:hlinkClick r:id="" action="ppaction://media"/>
            <a:extLst>
              <a:ext uri="{FF2B5EF4-FFF2-40B4-BE49-F238E27FC236}">
                <a16:creationId xmlns:a16="http://schemas.microsoft.com/office/drawing/2014/main" id="{6AC0D2A5-7C07-B834-4BD7-1F899EB2DD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807097415"/>
      </p:ext>
    </p:extLst>
  </p:cSld>
  <p:clrMapOvr>
    <a:masterClrMapping/>
  </p:clrMapOvr>
  <mc:AlternateContent xmlns:mc="http://schemas.openxmlformats.org/markup-compatibility/2006">
    <mc:Choice xmlns:p14="http://schemas.microsoft.com/office/powerpoint/2010/main" Requires="p14">
      <p:transition spd="slow" p14:dur="2000" advTm="61056"/>
    </mc:Choice>
    <mc:Fallback>
      <p:transition spd="slow" advTm="61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7431-DC3B-AB7C-00F5-99B5FEE2B7D6}"/>
              </a:ext>
            </a:extLst>
          </p:cNvPr>
          <p:cNvSpPr>
            <a:spLocks noGrp="1"/>
          </p:cNvSpPr>
          <p:nvPr>
            <p:ph type="title"/>
          </p:nvPr>
        </p:nvSpPr>
        <p:spPr/>
        <p:txBody>
          <a:bodyPr/>
          <a:lstStyle/>
          <a:p>
            <a:r>
              <a:rPr lang="en-US"/>
              <a:t>MITM Demo</a:t>
            </a:r>
          </a:p>
        </p:txBody>
      </p:sp>
      <p:pic>
        <p:nvPicPr>
          <p:cNvPr id="5" name="mitm">
            <a:hlinkClick r:id="" action="ppaction://media"/>
            <a:extLst>
              <a:ext uri="{FF2B5EF4-FFF2-40B4-BE49-F238E27FC236}">
                <a16:creationId xmlns:a16="http://schemas.microsoft.com/office/drawing/2014/main" id="{26B0CC88-F655-13FF-AB9C-07980EB1850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284094" y="1855990"/>
            <a:ext cx="9623812" cy="4330801"/>
          </a:xfrm>
        </p:spPr>
      </p:pic>
      <p:sp>
        <p:nvSpPr>
          <p:cNvPr id="4" name="Slide Number Placeholder 3">
            <a:extLst>
              <a:ext uri="{FF2B5EF4-FFF2-40B4-BE49-F238E27FC236}">
                <a16:creationId xmlns:a16="http://schemas.microsoft.com/office/drawing/2014/main" id="{7CA28A33-D513-C5E4-759E-4555CABDAD01}"/>
              </a:ext>
            </a:extLst>
          </p:cNvPr>
          <p:cNvSpPr>
            <a:spLocks noGrp="1"/>
          </p:cNvSpPr>
          <p:nvPr>
            <p:ph type="sldNum" sz="quarter" idx="12"/>
          </p:nvPr>
        </p:nvSpPr>
        <p:spPr/>
        <p:txBody>
          <a:bodyPr/>
          <a:lstStyle/>
          <a:p>
            <a:fld id="{37CFC01C-FB2E-41B3-B307-05435E520558}" type="slidenum">
              <a:rPr lang="en-US" smtClean="0"/>
              <a:t>33</a:t>
            </a:fld>
            <a:endParaRPr lang="en-US"/>
          </a:p>
        </p:txBody>
      </p:sp>
      <p:pic>
        <p:nvPicPr>
          <p:cNvPr id="6" name="Audio 5">
            <a:hlinkClick r:id="" action="ppaction://media"/>
            <a:extLst>
              <a:ext uri="{FF2B5EF4-FFF2-40B4-BE49-F238E27FC236}">
                <a16:creationId xmlns:a16="http://schemas.microsoft.com/office/drawing/2014/main" id="{D3C75DC5-4037-E894-9A60-1FEA76B6CE6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450725812"/>
      </p:ext>
    </p:extLst>
  </p:cSld>
  <p:clrMapOvr>
    <a:masterClrMapping/>
  </p:clrMapOvr>
  <mc:AlternateContent xmlns:mc="http://schemas.openxmlformats.org/markup-compatibility/2006">
    <mc:Choice xmlns:p14="http://schemas.microsoft.com/office/powerpoint/2010/main" Requires="p14">
      <p:transition spd="slow" p14:dur="2000" advTm="41719"/>
    </mc:Choice>
    <mc:Fallback>
      <p:transition spd="slow" advTm="41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5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712" objId="5"/>
        <p14:triggerEvt type="onClick" time="1712" objId="5"/>
        <p14:stopEvt time="41277" objId="5"/>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b="1"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b="1"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34</a:t>
            </a:fld>
            <a:endParaRPr lang="en-US"/>
          </a:p>
        </p:txBody>
      </p:sp>
      <p:pic>
        <p:nvPicPr>
          <p:cNvPr id="6" name="Audio 5">
            <a:hlinkClick r:id="" action="ppaction://media"/>
            <a:extLst>
              <a:ext uri="{FF2B5EF4-FFF2-40B4-BE49-F238E27FC236}">
                <a16:creationId xmlns:a16="http://schemas.microsoft.com/office/drawing/2014/main" id="{DA0D1462-409C-BC6F-F273-C89A79789F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556627386"/>
      </p:ext>
    </p:extLst>
  </p:cSld>
  <p:clrMapOvr>
    <a:masterClrMapping/>
  </p:clrMapOvr>
  <mc:AlternateContent xmlns:mc="http://schemas.openxmlformats.org/markup-compatibility/2006">
    <mc:Choice xmlns:p14="http://schemas.microsoft.com/office/powerpoint/2010/main" Requires="p14">
      <p:transition spd="slow" p14:dur="2000" advTm="3789"/>
    </mc:Choice>
    <mc:Fallback>
      <p:transition spd="slow" advTm="3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94FFD-53F5-1590-1C79-F9E5F325AD04}"/>
              </a:ext>
            </a:extLst>
          </p:cNvPr>
          <p:cNvSpPr>
            <a:spLocks noGrp="1"/>
          </p:cNvSpPr>
          <p:nvPr>
            <p:ph type="title"/>
          </p:nvPr>
        </p:nvSpPr>
        <p:spPr/>
        <p:txBody>
          <a:bodyPr/>
          <a:lstStyle/>
          <a:p>
            <a:r>
              <a:rPr lang="en-US" dirty="0"/>
              <a:t>Persistent Backdoor</a:t>
            </a:r>
          </a:p>
        </p:txBody>
      </p:sp>
      <p:sp>
        <p:nvSpPr>
          <p:cNvPr id="3" name="Content Placeholder 2">
            <a:extLst>
              <a:ext uri="{FF2B5EF4-FFF2-40B4-BE49-F238E27FC236}">
                <a16:creationId xmlns:a16="http://schemas.microsoft.com/office/drawing/2014/main" id="{E762A329-DFC8-0498-4524-D814BB0B4C33}"/>
              </a:ext>
            </a:extLst>
          </p:cNvPr>
          <p:cNvSpPr>
            <a:spLocks noGrp="1"/>
          </p:cNvSpPr>
          <p:nvPr>
            <p:ph idx="1"/>
          </p:nvPr>
        </p:nvSpPr>
        <p:spPr>
          <a:xfrm>
            <a:off x="1097280" y="1845734"/>
            <a:ext cx="3455469" cy="1741616"/>
          </a:xfrm>
        </p:spPr>
        <p:txBody>
          <a:bodyPr>
            <a:normAutofit fontScale="92500" lnSpcReduction="20000"/>
          </a:bodyPr>
          <a:lstStyle/>
          <a:p>
            <a:r>
              <a:rPr lang="en-US" dirty="0"/>
              <a:t>The firmware doesn’t have cryptographic signatures, so we can just modify it, right?</a:t>
            </a:r>
          </a:p>
          <a:p>
            <a:pPr lvl="1"/>
            <a:r>
              <a:rPr lang="en-US" dirty="0"/>
              <a:t>Firmware-mod-kit doesn’t work in this case</a:t>
            </a:r>
          </a:p>
          <a:p>
            <a:pPr lvl="1"/>
            <a:r>
              <a:rPr lang="en-US" dirty="0"/>
              <a:t>Neither does manually unpacking and re-packing </a:t>
            </a:r>
          </a:p>
        </p:txBody>
      </p:sp>
      <p:sp>
        <p:nvSpPr>
          <p:cNvPr id="4" name="Slide Number Placeholder 3">
            <a:extLst>
              <a:ext uri="{FF2B5EF4-FFF2-40B4-BE49-F238E27FC236}">
                <a16:creationId xmlns:a16="http://schemas.microsoft.com/office/drawing/2014/main" id="{C3A7D836-8C93-C874-1B65-02E4EB275B15}"/>
              </a:ext>
            </a:extLst>
          </p:cNvPr>
          <p:cNvSpPr>
            <a:spLocks noGrp="1"/>
          </p:cNvSpPr>
          <p:nvPr>
            <p:ph type="sldNum" sz="quarter" idx="12"/>
          </p:nvPr>
        </p:nvSpPr>
        <p:spPr/>
        <p:txBody>
          <a:bodyPr/>
          <a:lstStyle/>
          <a:p>
            <a:fld id="{37CFC01C-FB2E-41B3-B307-05435E520558}" type="slidenum">
              <a:rPr lang="en-US" smtClean="0"/>
              <a:t>35</a:t>
            </a:fld>
            <a:endParaRPr lang="en-US"/>
          </a:p>
        </p:txBody>
      </p:sp>
      <p:pic>
        <p:nvPicPr>
          <p:cNvPr id="6" name="Picture 5">
            <a:extLst>
              <a:ext uri="{FF2B5EF4-FFF2-40B4-BE49-F238E27FC236}">
                <a16:creationId xmlns:a16="http://schemas.microsoft.com/office/drawing/2014/main" id="{71DAFC22-68EB-A39C-749D-308704BE5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861" y="2054633"/>
            <a:ext cx="6443623" cy="648687"/>
          </a:xfrm>
          <a:prstGeom prst="rect">
            <a:avLst/>
          </a:prstGeom>
        </p:spPr>
      </p:pic>
      <p:pic>
        <p:nvPicPr>
          <p:cNvPr id="8" name="Picture 7">
            <a:extLst>
              <a:ext uri="{FF2B5EF4-FFF2-40B4-BE49-F238E27FC236}">
                <a16:creationId xmlns:a16="http://schemas.microsoft.com/office/drawing/2014/main" id="{91E50B77-90C4-A734-3392-838405D90C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252" y="5464082"/>
            <a:ext cx="7804994" cy="736116"/>
          </a:xfrm>
          <a:prstGeom prst="rect">
            <a:avLst/>
          </a:prstGeom>
        </p:spPr>
      </p:pic>
      <p:pic>
        <p:nvPicPr>
          <p:cNvPr id="10" name="Picture 9" descr="Text&#10;&#10;Description automatically generated">
            <a:extLst>
              <a:ext uri="{FF2B5EF4-FFF2-40B4-BE49-F238E27FC236}">
                <a16:creationId xmlns:a16="http://schemas.microsoft.com/office/drawing/2014/main" id="{5C67B15C-3A82-C07C-2F68-89BD78CB5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290" y="3614092"/>
            <a:ext cx="4941571" cy="1741616"/>
          </a:xfrm>
          <a:prstGeom prst="rect">
            <a:avLst/>
          </a:prstGeom>
        </p:spPr>
      </p:pic>
      <p:pic>
        <p:nvPicPr>
          <p:cNvPr id="12" name="Picture 11" descr="Table&#10;&#10;Description automatically generated with medium confidence">
            <a:extLst>
              <a:ext uri="{FF2B5EF4-FFF2-40B4-BE49-F238E27FC236}">
                <a16:creationId xmlns:a16="http://schemas.microsoft.com/office/drawing/2014/main" id="{92851047-D52C-2103-DA0D-7253D51082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9485" y="2954956"/>
            <a:ext cx="3265225" cy="3245242"/>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6C06E95A-FC8A-BC78-623A-79B3AC3797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0611" y="3282988"/>
            <a:ext cx="4620781" cy="1601426"/>
          </a:xfrm>
          <a:prstGeom prst="rect">
            <a:avLst/>
          </a:prstGeom>
        </p:spPr>
      </p:pic>
      <p:pic>
        <p:nvPicPr>
          <p:cNvPr id="5" name="Audio 4">
            <a:hlinkClick r:id="" action="ppaction://media"/>
            <a:extLst>
              <a:ext uri="{FF2B5EF4-FFF2-40B4-BE49-F238E27FC236}">
                <a16:creationId xmlns:a16="http://schemas.microsoft.com/office/drawing/2014/main" id="{FE354CFA-8C69-AD5A-7BBE-E4CDE35990D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2642216357"/>
      </p:ext>
    </p:extLst>
  </p:cSld>
  <p:clrMapOvr>
    <a:masterClrMapping/>
  </p:clrMapOvr>
  <mc:AlternateContent xmlns:mc="http://schemas.openxmlformats.org/markup-compatibility/2006">
    <mc:Choice xmlns:p14="http://schemas.microsoft.com/office/powerpoint/2010/main" Requires="p14">
      <p:transition spd="slow" p14:dur="2000" advTm="35350"/>
    </mc:Choice>
    <mc:Fallback>
      <p:transition spd="slow" advTm="3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6370B-B263-2495-8CA8-38A322048EB2}"/>
              </a:ext>
            </a:extLst>
          </p:cNvPr>
          <p:cNvSpPr>
            <a:spLocks noGrp="1"/>
          </p:cNvSpPr>
          <p:nvPr>
            <p:ph type="title"/>
          </p:nvPr>
        </p:nvSpPr>
        <p:spPr/>
        <p:txBody>
          <a:bodyPr/>
          <a:lstStyle/>
          <a:p>
            <a:r>
              <a:rPr lang="en-US" dirty="0"/>
              <a:t>Persistent Backdoor (cont.)</a:t>
            </a:r>
          </a:p>
        </p:txBody>
      </p:sp>
      <p:sp>
        <p:nvSpPr>
          <p:cNvPr id="3" name="Content Placeholder 2">
            <a:extLst>
              <a:ext uri="{FF2B5EF4-FFF2-40B4-BE49-F238E27FC236}">
                <a16:creationId xmlns:a16="http://schemas.microsoft.com/office/drawing/2014/main" id="{35E18F46-0E05-471F-07D6-10DBBA025614}"/>
              </a:ext>
            </a:extLst>
          </p:cNvPr>
          <p:cNvSpPr>
            <a:spLocks noGrp="1"/>
          </p:cNvSpPr>
          <p:nvPr>
            <p:ph idx="1"/>
          </p:nvPr>
        </p:nvSpPr>
        <p:spPr>
          <a:xfrm>
            <a:off x="1097279" y="1845733"/>
            <a:ext cx="5457525" cy="4381811"/>
          </a:xfrm>
        </p:spPr>
        <p:txBody>
          <a:bodyPr>
            <a:normAutofit fontScale="92500"/>
          </a:bodyPr>
          <a:lstStyle/>
          <a:p>
            <a:r>
              <a:rPr lang="en-US" dirty="0"/>
              <a:t>If we can’t easily modify the firmware (which is in flash), how else can we store data persistently?</a:t>
            </a:r>
          </a:p>
          <a:p>
            <a:pPr lvl="1"/>
            <a:r>
              <a:rPr lang="en-US" dirty="0"/>
              <a:t>The router stores user/system configurations in non-volatile RAM (NVRAM)</a:t>
            </a:r>
          </a:p>
          <a:p>
            <a:r>
              <a:rPr lang="en-US" dirty="0"/>
              <a:t>If we can find another buffer overflow/shell injection with how NVRAM variables are used, we can get a persistent(</a:t>
            </a:r>
            <a:r>
              <a:rPr lang="en-US" dirty="0" err="1"/>
              <a:t>ish</a:t>
            </a:r>
            <a:r>
              <a:rPr lang="en-US" dirty="0"/>
              <a:t>) backdoor</a:t>
            </a:r>
          </a:p>
          <a:p>
            <a:pPr lvl="1"/>
            <a:r>
              <a:rPr lang="en-US" dirty="0"/>
              <a:t>Will survive a reboot and firmware update</a:t>
            </a:r>
          </a:p>
          <a:p>
            <a:pPr lvl="1"/>
            <a:r>
              <a:rPr lang="en-US" dirty="0"/>
              <a:t>Won’t survive a factory reset</a:t>
            </a:r>
          </a:p>
          <a:p>
            <a:r>
              <a:rPr lang="en-US" dirty="0"/>
              <a:t>Parameters:</a:t>
            </a:r>
          </a:p>
          <a:p>
            <a:pPr lvl="1"/>
            <a:r>
              <a:rPr lang="en-US" dirty="0"/>
              <a:t>Assume we have access to the system already</a:t>
            </a:r>
          </a:p>
          <a:p>
            <a:pPr lvl="1"/>
            <a:r>
              <a:rPr lang="en-US" dirty="0"/>
              <a:t>Would preferably happen automatically, or is less effort to trigger than our existing RCE</a:t>
            </a:r>
          </a:p>
          <a:p>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CD85C9DD-4B37-5B4E-3E82-55CDB9C72FE5}"/>
              </a:ext>
            </a:extLst>
          </p:cNvPr>
          <p:cNvSpPr>
            <a:spLocks noGrp="1"/>
          </p:cNvSpPr>
          <p:nvPr>
            <p:ph type="sldNum" sz="quarter" idx="12"/>
          </p:nvPr>
        </p:nvSpPr>
        <p:spPr/>
        <p:txBody>
          <a:bodyPr/>
          <a:lstStyle/>
          <a:p>
            <a:fld id="{37CFC01C-FB2E-41B3-B307-05435E520558}" type="slidenum">
              <a:rPr lang="en-US" smtClean="0"/>
              <a:t>36</a:t>
            </a:fld>
            <a:endParaRPr lang="en-US"/>
          </a:p>
        </p:txBody>
      </p:sp>
      <p:pic>
        <p:nvPicPr>
          <p:cNvPr id="6" name="Picture 5" descr="Map&#10;&#10;Description automatically generated">
            <a:extLst>
              <a:ext uri="{FF2B5EF4-FFF2-40B4-BE49-F238E27FC236}">
                <a16:creationId xmlns:a16="http://schemas.microsoft.com/office/drawing/2014/main" id="{E1117AF5-1609-1F7D-E74E-A67B1D16AC75}"/>
              </a:ext>
            </a:extLst>
          </p:cNvPr>
          <p:cNvPicPr>
            <a:picLocks noChangeAspect="1"/>
          </p:cNvPicPr>
          <p:nvPr/>
        </p:nvPicPr>
        <p:blipFill rotWithShape="1">
          <a:blip r:embed="rId4">
            <a:extLst>
              <a:ext uri="{28A0092B-C50C-407E-A947-70E740481C1C}">
                <a14:useLocalDpi xmlns:a14="http://schemas.microsoft.com/office/drawing/2010/main" val="0"/>
              </a:ext>
            </a:extLst>
          </a:blip>
          <a:srcRect l="37233" t="52838" r="43978" b="34426"/>
          <a:stretch/>
        </p:blipFill>
        <p:spPr>
          <a:xfrm>
            <a:off x="7928938" y="2026384"/>
            <a:ext cx="2408351" cy="2176530"/>
          </a:xfrm>
          <a:prstGeom prst="rect">
            <a:avLst/>
          </a:prstGeom>
        </p:spPr>
      </p:pic>
      <p:sp>
        <p:nvSpPr>
          <p:cNvPr id="7" name="TextBox 6">
            <a:extLst>
              <a:ext uri="{FF2B5EF4-FFF2-40B4-BE49-F238E27FC236}">
                <a16:creationId xmlns:a16="http://schemas.microsoft.com/office/drawing/2014/main" id="{53DD4F5B-2EA4-98BF-4F48-41E7A2A2AAB4}"/>
              </a:ext>
            </a:extLst>
          </p:cNvPr>
          <p:cNvSpPr txBox="1"/>
          <p:nvPr/>
        </p:nvSpPr>
        <p:spPr>
          <a:xfrm>
            <a:off x="6480092" y="4299434"/>
            <a:ext cx="5306041" cy="1569660"/>
          </a:xfrm>
          <a:prstGeom prst="rect">
            <a:avLst/>
          </a:prstGeom>
          <a:noFill/>
        </p:spPr>
        <p:txBody>
          <a:bodyPr wrap="square" rtlCol="0">
            <a:spAutoFit/>
          </a:bodyPr>
          <a:lstStyle/>
          <a:p>
            <a:pPr marL="231775" indent="-231775" algn="ctr">
              <a:buFont typeface="+mj-lt"/>
              <a:buAutoNum type="arabicPeriod"/>
            </a:pPr>
            <a:r>
              <a:rPr lang="en-US" sz="1600" dirty="0">
                <a:solidFill>
                  <a:schemeClr val="tx1">
                    <a:lumMod val="50000"/>
                    <a:lumOff val="50000"/>
                  </a:schemeClr>
                </a:solidFill>
              </a:rPr>
              <a:t>Bad photography pt. 3</a:t>
            </a:r>
          </a:p>
          <a:p>
            <a:pPr marL="231775" indent="-231775" algn="ctr">
              <a:buFont typeface="+mj-lt"/>
              <a:buAutoNum type="arabicPeriod"/>
            </a:pPr>
            <a:r>
              <a:rPr lang="en-US" sz="1600" dirty="0">
                <a:solidFill>
                  <a:schemeClr val="tx1">
                    <a:lumMod val="50000"/>
                    <a:lumOff val="50000"/>
                  </a:schemeClr>
                </a:solidFill>
              </a:rPr>
              <a:t>There are references to “flash” in the functions that deal with NVRAM</a:t>
            </a:r>
          </a:p>
          <a:p>
            <a:pPr marL="231775" indent="-231775" algn="ctr">
              <a:buFont typeface="+mj-lt"/>
              <a:buAutoNum type="arabicPeriod"/>
            </a:pPr>
            <a:r>
              <a:rPr lang="en-US" sz="1600" dirty="0">
                <a:solidFill>
                  <a:schemeClr val="tx1">
                    <a:lumMod val="50000"/>
                    <a:lumOff val="50000"/>
                  </a:schemeClr>
                </a:solidFill>
              </a:rPr>
              <a:t>NVRAM takes </a:t>
            </a:r>
            <a:r>
              <a:rPr lang="en-US" sz="1600" i="1" dirty="0">
                <a:solidFill>
                  <a:schemeClr val="tx1">
                    <a:lumMod val="50000"/>
                    <a:lumOff val="50000"/>
                  </a:schemeClr>
                </a:solidFill>
              </a:rPr>
              <a:t>forever</a:t>
            </a:r>
            <a:r>
              <a:rPr lang="en-US" sz="1600" dirty="0">
                <a:solidFill>
                  <a:schemeClr val="tx1">
                    <a:lumMod val="50000"/>
                    <a:lumOff val="50000"/>
                  </a:schemeClr>
                </a:solidFill>
              </a:rPr>
              <a:t> (multiple seconds) to commit changes, also suggesting it is an emulation layer over flash</a:t>
            </a:r>
          </a:p>
          <a:p>
            <a:pPr marL="231775" indent="-231775" algn="ctr">
              <a:buFont typeface="+mj-lt"/>
              <a:buAutoNum type="arabicPeriod"/>
            </a:pPr>
            <a:r>
              <a:rPr lang="en-US" sz="1600" dirty="0">
                <a:solidFill>
                  <a:schemeClr val="tx1">
                    <a:lumMod val="50000"/>
                    <a:lumOff val="50000"/>
                  </a:schemeClr>
                </a:solidFill>
              </a:rPr>
              <a:t>This is the only flash chip we found on the board</a:t>
            </a:r>
          </a:p>
        </p:txBody>
      </p:sp>
      <p:pic>
        <p:nvPicPr>
          <p:cNvPr id="5" name="Audio 4">
            <a:hlinkClick r:id="" action="ppaction://media"/>
            <a:extLst>
              <a:ext uri="{FF2B5EF4-FFF2-40B4-BE49-F238E27FC236}">
                <a16:creationId xmlns:a16="http://schemas.microsoft.com/office/drawing/2014/main" id="{C54714DB-B4C8-5306-21AB-F0BD1462BE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1711262982"/>
      </p:ext>
    </p:extLst>
  </p:cSld>
  <p:clrMapOvr>
    <a:masterClrMapping/>
  </p:clrMapOvr>
  <mc:AlternateContent xmlns:mc="http://schemas.openxmlformats.org/markup-compatibility/2006">
    <mc:Choice xmlns:p14="http://schemas.microsoft.com/office/powerpoint/2010/main" Requires="p14">
      <p:transition spd="slow" p14:dur="2000" advTm="50733"/>
    </mc:Choice>
    <mc:Fallback>
      <p:transition spd="slow" advTm="50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EF90A-DB8D-16A1-266F-A9779DDD95EB}"/>
              </a:ext>
            </a:extLst>
          </p:cNvPr>
          <p:cNvSpPr>
            <a:spLocks noGrp="1"/>
          </p:cNvSpPr>
          <p:nvPr>
            <p:ph type="title"/>
          </p:nvPr>
        </p:nvSpPr>
        <p:spPr/>
        <p:txBody>
          <a:bodyPr/>
          <a:lstStyle/>
          <a:p>
            <a:r>
              <a:rPr lang="en-US" dirty="0"/>
              <a:t>Persistent Backdoor (cont.)</a:t>
            </a:r>
          </a:p>
        </p:txBody>
      </p:sp>
      <p:sp>
        <p:nvSpPr>
          <p:cNvPr id="3" name="Content Placeholder 2">
            <a:extLst>
              <a:ext uri="{FF2B5EF4-FFF2-40B4-BE49-F238E27FC236}">
                <a16:creationId xmlns:a16="http://schemas.microsoft.com/office/drawing/2014/main" id="{29E6C312-5895-589B-BD3F-5EFFE862AF8A}"/>
              </a:ext>
            </a:extLst>
          </p:cNvPr>
          <p:cNvSpPr>
            <a:spLocks noGrp="1"/>
          </p:cNvSpPr>
          <p:nvPr>
            <p:ph idx="1"/>
          </p:nvPr>
        </p:nvSpPr>
        <p:spPr>
          <a:xfrm>
            <a:off x="1097280" y="1845733"/>
            <a:ext cx="4716379" cy="4391437"/>
          </a:xfrm>
        </p:spPr>
        <p:txBody>
          <a:bodyPr>
            <a:normAutofit/>
          </a:bodyPr>
          <a:lstStyle/>
          <a:p>
            <a:pPr lvl="1"/>
            <a:r>
              <a:rPr lang="en-US" dirty="0"/>
              <a:t>How about the password check functionality in </a:t>
            </a:r>
            <a:r>
              <a:rPr lang="en-US" dirty="0" err="1"/>
              <a:t>login.cgi</a:t>
            </a:r>
            <a:r>
              <a:rPr lang="en-US" dirty="0"/>
              <a:t>?</a:t>
            </a:r>
          </a:p>
          <a:p>
            <a:pPr lvl="2"/>
            <a:r>
              <a:rPr lang="en-US" dirty="0"/>
              <a:t>Password is salted and hashed on the client side before being sent to the router</a:t>
            </a:r>
          </a:p>
          <a:p>
            <a:pPr lvl="2"/>
            <a:r>
              <a:rPr lang="en-US" dirty="0"/>
              <a:t>The router needs to hash the plaintext password with the same hash for comparison</a:t>
            </a:r>
          </a:p>
          <a:p>
            <a:pPr lvl="3"/>
            <a:r>
              <a:rPr lang="en-US" dirty="0"/>
              <a:t>It does this by echoing the </a:t>
            </a:r>
            <a:r>
              <a:rPr lang="en-US" dirty="0" err="1"/>
              <a:t>salt+password</a:t>
            </a:r>
            <a:r>
              <a:rPr lang="en-US" dirty="0"/>
              <a:t> combo into md5sum </a:t>
            </a:r>
            <a:r>
              <a:rPr lang="en-US" b="1" dirty="0"/>
              <a:t>as a shell command</a:t>
            </a:r>
            <a:endParaRPr lang="en-US" dirty="0"/>
          </a:p>
          <a:p>
            <a:pPr lvl="2"/>
            <a:r>
              <a:rPr lang="en-US" dirty="0"/>
              <a:t>There’s probably also a buffer overflow in the </a:t>
            </a:r>
            <a:r>
              <a:rPr lang="en-US" dirty="0" err="1"/>
              <a:t>strcpy</a:t>
            </a:r>
            <a:r>
              <a:rPr lang="en-US" dirty="0"/>
              <a:t>/</a:t>
            </a:r>
            <a:r>
              <a:rPr lang="en-US" dirty="0" err="1"/>
              <a:t>strcat</a:t>
            </a:r>
            <a:r>
              <a:rPr lang="en-US" dirty="0"/>
              <a:t>, as salt is user-controlled, and NVRAM variables can be at least 500 bytes long</a:t>
            </a:r>
          </a:p>
          <a:p>
            <a:pPr lvl="3"/>
            <a:r>
              <a:rPr lang="en-US" dirty="0"/>
              <a:t>But buffer overflows are hard</a:t>
            </a:r>
          </a:p>
        </p:txBody>
      </p:sp>
      <p:sp>
        <p:nvSpPr>
          <p:cNvPr id="4" name="Slide Number Placeholder 3">
            <a:extLst>
              <a:ext uri="{FF2B5EF4-FFF2-40B4-BE49-F238E27FC236}">
                <a16:creationId xmlns:a16="http://schemas.microsoft.com/office/drawing/2014/main" id="{C2CC92B1-89C2-857F-6D5A-7E8A7E13487D}"/>
              </a:ext>
            </a:extLst>
          </p:cNvPr>
          <p:cNvSpPr>
            <a:spLocks noGrp="1"/>
          </p:cNvSpPr>
          <p:nvPr>
            <p:ph type="sldNum" sz="quarter" idx="12"/>
          </p:nvPr>
        </p:nvSpPr>
        <p:spPr/>
        <p:txBody>
          <a:bodyPr/>
          <a:lstStyle/>
          <a:p>
            <a:fld id="{37CFC01C-FB2E-41B3-B307-05435E520558}" type="slidenum">
              <a:rPr lang="en-US" smtClean="0"/>
              <a:t>37</a:t>
            </a:fld>
            <a:endParaRPr lang="en-US"/>
          </a:p>
        </p:txBody>
      </p:sp>
      <p:pic>
        <p:nvPicPr>
          <p:cNvPr id="6" name="Picture 5" descr="Text, letter&#10;&#10;Description automatically generated">
            <a:extLst>
              <a:ext uri="{FF2B5EF4-FFF2-40B4-BE49-F238E27FC236}">
                <a16:creationId xmlns:a16="http://schemas.microsoft.com/office/drawing/2014/main" id="{FB65FF2F-4B5C-9281-3C44-6D6D35E78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8343" y="2178879"/>
            <a:ext cx="5239392" cy="2033197"/>
          </a:xfrm>
          <a:prstGeom prst="rect">
            <a:avLst/>
          </a:prstGeom>
        </p:spPr>
      </p:pic>
      <p:sp>
        <p:nvSpPr>
          <p:cNvPr id="7" name="TextBox 6">
            <a:extLst>
              <a:ext uri="{FF2B5EF4-FFF2-40B4-BE49-F238E27FC236}">
                <a16:creationId xmlns:a16="http://schemas.microsoft.com/office/drawing/2014/main" id="{BA624F18-A37A-1892-F425-5FC16400C6E9}"/>
              </a:ext>
            </a:extLst>
          </p:cNvPr>
          <p:cNvSpPr txBox="1"/>
          <p:nvPr/>
        </p:nvSpPr>
        <p:spPr>
          <a:xfrm>
            <a:off x="6375918" y="4327827"/>
            <a:ext cx="5239392" cy="830997"/>
          </a:xfrm>
          <a:prstGeom prst="rect">
            <a:avLst/>
          </a:prstGeom>
          <a:noFill/>
        </p:spPr>
        <p:txBody>
          <a:bodyPr wrap="square" rtlCol="0">
            <a:spAutoFit/>
          </a:bodyPr>
          <a:lstStyle/>
          <a:p>
            <a:r>
              <a:rPr lang="en-US" sz="1600" dirty="0">
                <a:solidFill>
                  <a:schemeClr val="tx1">
                    <a:lumMod val="50000"/>
                    <a:lumOff val="50000"/>
                  </a:schemeClr>
                </a:solidFill>
              </a:rPr>
              <a:t>We need to craft a payload that closes the single quotes so we can run a shell command, then re-opens them so the command doesn’t fail </a:t>
            </a:r>
          </a:p>
        </p:txBody>
      </p:sp>
      <p:pic>
        <p:nvPicPr>
          <p:cNvPr id="8" name="Audio 7">
            <a:hlinkClick r:id="" action="ppaction://media"/>
            <a:extLst>
              <a:ext uri="{FF2B5EF4-FFF2-40B4-BE49-F238E27FC236}">
                <a16:creationId xmlns:a16="http://schemas.microsoft.com/office/drawing/2014/main" id="{DE832D2D-05EF-74D4-4A34-CA14F281EE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142335003"/>
      </p:ext>
    </p:extLst>
  </p:cSld>
  <p:clrMapOvr>
    <a:masterClrMapping/>
  </p:clrMapOvr>
  <mc:AlternateContent xmlns:mc="http://schemas.openxmlformats.org/markup-compatibility/2006">
    <mc:Choice xmlns:p14="http://schemas.microsoft.com/office/powerpoint/2010/main" Requires="p14">
      <p:transition spd="slow" p14:dur="2000" advTm="33490"/>
    </mc:Choice>
    <mc:Fallback>
      <p:transition spd="slow" advTm="33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77DFA-EBFB-5729-3EBD-E4B0AD9A36B9}"/>
              </a:ext>
            </a:extLst>
          </p:cNvPr>
          <p:cNvSpPr>
            <a:spLocks noGrp="1"/>
          </p:cNvSpPr>
          <p:nvPr>
            <p:ph type="title"/>
          </p:nvPr>
        </p:nvSpPr>
        <p:spPr/>
        <p:txBody>
          <a:bodyPr/>
          <a:lstStyle/>
          <a:p>
            <a:r>
              <a:rPr lang="en-US" dirty="0"/>
              <a:t>Persistent Backdoor (cont.)</a:t>
            </a:r>
          </a:p>
        </p:txBody>
      </p:sp>
      <p:sp>
        <p:nvSpPr>
          <p:cNvPr id="3" name="Content Placeholder 2">
            <a:extLst>
              <a:ext uri="{FF2B5EF4-FFF2-40B4-BE49-F238E27FC236}">
                <a16:creationId xmlns:a16="http://schemas.microsoft.com/office/drawing/2014/main" id="{D4604558-927E-7440-119D-2C6092A61B6B}"/>
              </a:ext>
            </a:extLst>
          </p:cNvPr>
          <p:cNvSpPr>
            <a:spLocks noGrp="1"/>
          </p:cNvSpPr>
          <p:nvPr>
            <p:ph idx="1"/>
          </p:nvPr>
        </p:nvSpPr>
        <p:spPr>
          <a:xfrm>
            <a:off x="1097280" y="1845734"/>
            <a:ext cx="10058400" cy="4266308"/>
          </a:xfrm>
        </p:spPr>
        <p:txBody>
          <a:bodyPr>
            <a:normAutofit/>
          </a:bodyPr>
          <a:lstStyle/>
          <a:p>
            <a:r>
              <a:rPr lang="en-US" dirty="0"/>
              <a:t>We are going to overwrite 4 NVRAM variables:</a:t>
            </a:r>
          </a:p>
          <a:p>
            <a:pPr lvl="1"/>
            <a:r>
              <a:rPr lang="en-US" dirty="0"/>
              <a:t>Two will store the bind shell in a hex-encoded form</a:t>
            </a:r>
          </a:p>
          <a:p>
            <a:pPr lvl="1"/>
            <a:r>
              <a:rPr lang="en-US" dirty="0"/>
              <a:t>One will store a script that will combine, decode, and write out the bind shell to a file. It will also write a simple shell script with an infinite loop to run the bind shell</a:t>
            </a:r>
          </a:p>
          <a:p>
            <a:pPr lvl="1"/>
            <a:r>
              <a:rPr lang="en-US" dirty="0"/>
              <a:t>The password variable will store a shell injection that will run the script</a:t>
            </a:r>
          </a:p>
          <a:p>
            <a:r>
              <a:rPr lang="en-US" dirty="0"/>
              <a:t>Given we already have access from the previous RCE vulnerability, writing these NVRAM variables isn’t too hard</a:t>
            </a:r>
          </a:p>
          <a:p>
            <a:pPr lvl="1"/>
            <a:r>
              <a:rPr lang="en-US" dirty="0"/>
              <a:t>The manufacturer uses command line utilities to get and set NVRAM values</a:t>
            </a:r>
          </a:p>
          <a:p>
            <a:pPr lvl="2"/>
            <a:r>
              <a:rPr lang="en-US" dirty="0" err="1">
                <a:latin typeface="Consolas" panose="020B0609020204030204" pitchFamily="49" charset="0"/>
              </a:rPr>
              <a:t>nvram_get</a:t>
            </a:r>
            <a:r>
              <a:rPr lang="en-US" dirty="0">
                <a:latin typeface="Consolas" panose="020B0609020204030204" pitchFamily="49" charset="0"/>
              </a:rPr>
              <a:t> 2860 Password </a:t>
            </a:r>
            <a:r>
              <a:rPr lang="en-US" dirty="0"/>
              <a:t>and  </a:t>
            </a:r>
            <a:r>
              <a:rPr lang="en-US" dirty="0" err="1">
                <a:latin typeface="Consolas" panose="020B0609020204030204" pitchFamily="49" charset="0"/>
              </a:rPr>
              <a:t>nvram_set</a:t>
            </a:r>
            <a:r>
              <a:rPr lang="en-US" dirty="0">
                <a:latin typeface="Consolas" panose="020B0609020204030204" pitchFamily="49" charset="0"/>
              </a:rPr>
              <a:t> 2860 Password abcd1234</a:t>
            </a:r>
          </a:p>
          <a:p>
            <a:r>
              <a:rPr lang="en-US" dirty="0"/>
              <a:t>Generate the bind shell with </a:t>
            </a:r>
            <a:r>
              <a:rPr lang="en-US" dirty="0" err="1"/>
              <a:t>msfvenom</a:t>
            </a:r>
            <a:r>
              <a:rPr lang="en-US" dirty="0"/>
              <a:t>, as that will produce a bind shell about 300 bytes long, much smaller than writing/compiling one ourselves</a:t>
            </a:r>
          </a:p>
          <a:p>
            <a:pPr lvl="1"/>
            <a:r>
              <a:rPr lang="en-US" sz="1600" dirty="0" err="1">
                <a:latin typeface="Consolas" panose="020B0609020204030204" pitchFamily="49" charset="0"/>
              </a:rPr>
              <a:t>msfvenom</a:t>
            </a:r>
            <a:r>
              <a:rPr lang="en-US" sz="1600" dirty="0">
                <a:latin typeface="Consolas" panose="020B0609020204030204" pitchFamily="49" charset="0"/>
              </a:rPr>
              <a:t> -p </a:t>
            </a:r>
            <a:r>
              <a:rPr lang="en-US" sz="1600" dirty="0" err="1">
                <a:latin typeface="Consolas" panose="020B0609020204030204" pitchFamily="49" charset="0"/>
              </a:rPr>
              <a:t>linux</a:t>
            </a:r>
            <a:r>
              <a:rPr lang="en-US" sz="1600" dirty="0">
                <a:latin typeface="Consolas" panose="020B0609020204030204" pitchFamily="49" charset="0"/>
              </a:rPr>
              <a:t>/</a:t>
            </a:r>
            <a:r>
              <a:rPr lang="en-US" sz="1600" dirty="0" err="1">
                <a:latin typeface="Consolas" panose="020B0609020204030204" pitchFamily="49" charset="0"/>
              </a:rPr>
              <a:t>mipsle</a:t>
            </a:r>
            <a:r>
              <a:rPr lang="en-US" sz="1600" dirty="0">
                <a:latin typeface="Consolas" panose="020B0609020204030204" pitchFamily="49" charset="0"/>
              </a:rPr>
              <a:t>/</a:t>
            </a:r>
            <a:r>
              <a:rPr lang="en-US" sz="1600" dirty="0" err="1">
                <a:latin typeface="Consolas" panose="020B0609020204030204" pitchFamily="49" charset="0"/>
              </a:rPr>
              <a:t>shell_bind_tcp</a:t>
            </a:r>
            <a:r>
              <a:rPr lang="en-US" sz="1600" dirty="0">
                <a:latin typeface="Consolas" panose="020B0609020204030204" pitchFamily="49" charset="0"/>
              </a:rPr>
              <a:t> RHOST=0.0.0.0 LPORT=45678 -f elf &gt; </a:t>
            </a:r>
            <a:r>
              <a:rPr lang="en-US" sz="1600" dirty="0" err="1">
                <a:latin typeface="Consolas" panose="020B0609020204030204" pitchFamily="49" charset="0"/>
              </a:rPr>
              <a:t>bind_shell</a:t>
            </a:r>
            <a:endParaRPr lang="en-US" sz="1600" dirty="0">
              <a:latin typeface="Consolas" panose="020B0609020204030204" pitchFamily="49" charset="0"/>
            </a:endParaRPr>
          </a:p>
          <a:p>
            <a:pPr lvl="1"/>
            <a:endParaRPr lang="en-US" dirty="0"/>
          </a:p>
        </p:txBody>
      </p:sp>
      <p:sp>
        <p:nvSpPr>
          <p:cNvPr id="4" name="Slide Number Placeholder 3">
            <a:extLst>
              <a:ext uri="{FF2B5EF4-FFF2-40B4-BE49-F238E27FC236}">
                <a16:creationId xmlns:a16="http://schemas.microsoft.com/office/drawing/2014/main" id="{F5F1ACA7-0671-84F9-B5B7-EF06779E3EF1}"/>
              </a:ext>
            </a:extLst>
          </p:cNvPr>
          <p:cNvSpPr>
            <a:spLocks noGrp="1"/>
          </p:cNvSpPr>
          <p:nvPr>
            <p:ph type="sldNum" sz="quarter" idx="12"/>
          </p:nvPr>
        </p:nvSpPr>
        <p:spPr/>
        <p:txBody>
          <a:bodyPr/>
          <a:lstStyle/>
          <a:p>
            <a:fld id="{37CFC01C-FB2E-41B3-B307-05435E520558}" type="slidenum">
              <a:rPr lang="en-US" smtClean="0"/>
              <a:t>38</a:t>
            </a:fld>
            <a:endParaRPr lang="en-US"/>
          </a:p>
        </p:txBody>
      </p:sp>
      <p:pic>
        <p:nvPicPr>
          <p:cNvPr id="5" name="Audio 4">
            <a:hlinkClick r:id="" action="ppaction://media"/>
            <a:extLst>
              <a:ext uri="{FF2B5EF4-FFF2-40B4-BE49-F238E27FC236}">
                <a16:creationId xmlns:a16="http://schemas.microsoft.com/office/drawing/2014/main" id="{3861B9F4-B2CA-BF8A-0841-AA734F9141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957262154"/>
      </p:ext>
    </p:extLst>
  </p:cSld>
  <p:clrMapOvr>
    <a:masterClrMapping/>
  </p:clrMapOvr>
  <mc:AlternateContent xmlns:mc="http://schemas.openxmlformats.org/markup-compatibility/2006">
    <mc:Choice xmlns:p14="http://schemas.microsoft.com/office/powerpoint/2010/main" Requires="p14">
      <p:transition spd="slow" p14:dur="2000" advTm="71877"/>
    </mc:Choice>
    <mc:Fallback>
      <p:transition spd="slow" advTm="71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F09C-E0BF-6153-661D-B2E06E677289}"/>
              </a:ext>
            </a:extLst>
          </p:cNvPr>
          <p:cNvSpPr>
            <a:spLocks noGrp="1"/>
          </p:cNvSpPr>
          <p:nvPr>
            <p:ph type="title"/>
          </p:nvPr>
        </p:nvSpPr>
        <p:spPr/>
        <p:txBody>
          <a:bodyPr/>
          <a:lstStyle/>
          <a:p>
            <a:r>
              <a:rPr lang="en-US" dirty="0"/>
              <a:t>Persistent Backdoor (cont.)</a:t>
            </a:r>
          </a:p>
        </p:txBody>
      </p:sp>
      <p:sp>
        <p:nvSpPr>
          <p:cNvPr id="3" name="Content Placeholder 2">
            <a:extLst>
              <a:ext uri="{FF2B5EF4-FFF2-40B4-BE49-F238E27FC236}">
                <a16:creationId xmlns:a16="http://schemas.microsoft.com/office/drawing/2014/main" id="{C29BC3F0-52E9-A412-EBF3-F622A27E4397}"/>
              </a:ext>
            </a:extLst>
          </p:cNvPr>
          <p:cNvSpPr>
            <a:spLocks noGrp="1"/>
          </p:cNvSpPr>
          <p:nvPr>
            <p:ph idx="1"/>
          </p:nvPr>
        </p:nvSpPr>
        <p:spPr>
          <a:xfrm>
            <a:off x="1097280" y="1845734"/>
            <a:ext cx="8803178" cy="4023360"/>
          </a:xfrm>
        </p:spPr>
        <p:txBody>
          <a:bodyPr/>
          <a:lstStyle/>
          <a:p>
            <a:r>
              <a:rPr lang="en-US" dirty="0"/>
              <a:t>What does this look like in practice?</a:t>
            </a:r>
          </a:p>
        </p:txBody>
      </p:sp>
      <p:sp>
        <p:nvSpPr>
          <p:cNvPr id="4" name="Slide Number Placeholder 3">
            <a:extLst>
              <a:ext uri="{FF2B5EF4-FFF2-40B4-BE49-F238E27FC236}">
                <a16:creationId xmlns:a16="http://schemas.microsoft.com/office/drawing/2014/main" id="{2B90C287-3E11-E98C-316D-80241BF65532}"/>
              </a:ext>
            </a:extLst>
          </p:cNvPr>
          <p:cNvSpPr>
            <a:spLocks noGrp="1"/>
          </p:cNvSpPr>
          <p:nvPr>
            <p:ph type="sldNum" sz="quarter" idx="12"/>
          </p:nvPr>
        </p:nvSpPr>
        <p:spPr/>
        <p:txBody>
          <a:bodyPr/>
          <a:lstStyle/>
          <a:p>
            <a:fld id="{37CFC01C-FB2E-41B3-B307-05435E520558}" type="slidenum">
              <a:rPr lang="en-US" smtClean="0"/>
              <a:t>39</a:t>
            </a:fld>
            <a:endParaRPr lang="en-US"/>
          </a:p>
        </p:txBody>
      </p:sp>
      <p:pic>
        <p:nvPicPr>
          <p:cNvPr id="6" name="Picture 5" descr="Text&#10;&#10;Description automatically generated">
            <a:extLst>
              <a:ext uri="{FF2B5EF4-FFF2-40B4-BE49-F238E27FC236}">
                <a16:creationId xmlns:a16="http://schemas.microsoft.com/office/drawing/2014/main" id="{591426BB-60A9-1412-711B-652B9DFCB930}"/>
              </a:ext>
            </a:extLst>
          </p:cNvPr>
          <p:cNvPicPr>
            <a:picLocks noChangeAspect="1"/>
          </p:cNvPicPr>
          <p:nvPr/>
        </p:nvPicPr>
        <p:blipFill rotWithShape="1">
          <a:blip r:embed="rId4">
            <a:extLst>
              <a:ext uri="{28A0092B-C50C-407E-A947-70E740481C1C}">
                <a14:useLocalDpi xmlns:a14="http://schemas.microsoft.com/office/drawing/2010/main" val="0"/>
              </a:ext>
            </a:extLst>
          </a:blip>
          <a:srcRect b="21336"/>
          <a:stretch/>
        </p:blipFill>
        <p:spPr>
          <a:xfrm>
            <a:off x="1168150" y="2771609"/>
            <a:ext cx="7969943" cy="1259412"/>
          </a:xfrm>
          <a:prstGeom prst="rect">
            <a:avLst/>
          </a:prstGeom>
        </p:spPr>
      </p:pic>
      <p:cxnSp>
        <p:nvCxnSpPr>
          <p:cNvPr id="9" name="Straight Arrow Connector 8">
            <a:extLst>
              <a:ext uri="{FF2B5EF4-FFF2-40B4-BE49-F238E27FC236}">
                <a16:creationId xmlns:a16="http://schemas.microsoft.com/office/drawing/2014/main" id="{CE937EF2-DA5C-8DD9-8152-4CD146188E3B}"/>
              </a:ext>
            </a:extLst>
          </p:cNvPr>
          <p:cNvCxnSpPr>
            <a:cxnSpLocks/>
          </p:cNvCxnSpPr>
          <p:nvPr/>
        </p:nvCxnSpPr>
        <p:spPr>
          <a:xfrm flipH="1">
            <a:off x="4446872" y="2568215"/>
            <a:ext cx="154215" cy="293383"/>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F3B162A-AA72-0285-13BA-9C95C91BA26A}"/>
              </a:ext>
            </a:extLst>
          </p:cNvPr>
          <p:cNvCxnSpPr>
            <a:cxnSpLocks/>
          </p:cNvCxnSpPr>
          <p:nvPr/>
        </p:nvCxnSpPr>
        <p:spPr>
          <a:xfrm flipH="1">
            <a:off x="8880627" y="2748851"/>
            <a:ext cx="578534" cy="550645"/>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288C30F-1E99-0757-403C-0F92316997BE}"/>
              </a:ext>
            </a:extLst>
          </p:cNvPr>
          <p:cNvSpPr txBox="1"/>
          <p:nvPr/>
        </p:nvSpPr>
        <p:spPr>
          <a:xfrm>
            <a:off x="4125804" y="2229661"/>
            <a:ext cx="2622121" cy="338554"/>
          </a:xfrm>
          <a:prstGeom prst="rect">
            <a:avLst/>
          </a:prstGeom>
          <a:noFill/>
        </p:spPr>
        <p:txBody>
          <a:bodyPr wrap="square" rtlCol="0">
            <a:spAutoFit/>
          </a:bodyPr>
          <a:lstStyle/>
          <a:p>
            <a:r>
              <a:rPr lang="en-US" sz="1600" dirty="0">
                <a:solidFill>
                  <a:schemeClr val="tx1">
                    <a:lumMod val="50000"/>
                    <a:lumOff val="50000"/>
                  </a:schemeClr>
                </a:solidFill>
              </a:rPr>
              <a:t>Encoded bind shell</a:t>
            </a:r>
          </a:p>
        </p:txBody>
      </p:sp>
      <p:cxnSp>
        <p:nvCxnSpPr>
          <p:cNvPr id="20" name="Straight Arrow Connector 19">
            <a:extLst>
              <a:ext uri="{FF2B5EF4-FFF2-40B4-BE49-F238E27FC236}">
                <a16:creationId xmlns:a16="http://schemas.microsoft.com/office/drawing/2014/main" id="{58F04BF5-9EB1-EF7E-091A-689EB579038D}"/>
              </a:ext>
            </a:extLst>
          </p:cNvPr>
          <p:cNvCxnSpPr>
            <a:cxnSpLocks/>
          </p:cNvCxnSpPr>
          <p:nvPr/>
        </p:nvCxnSpPr>
        <p:spPr>
          <a:xfrm flipV="1">
            <a:off x="2606227" y="3570973"/>
            <a:ext cx="935870" cy="52938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9C9480B-56D3-7497-137E-235A25702C0A}"/>
              </a:ext>
            </a:extLst>
          </p:cNvPr>
          <p:cNvSpPr txBox="1"/>
          <p:nvPr/>
        </p:nvSpPr>
        <p:spPr>
          <a:xfrm>
            <a:off x="9459161" y="2229520"/>
            <a:ext cx="2622121" cy="830997"/>
          </a:xfrm>
          <a:prstGeom prst="rect">
            <a:avLst/>
          </a:prstGeom>
          <a:noFill/>
        </p:spPr>
        <p:txBody>
          <a:bodyPr wrap="square" rtlCol="0">
            <a:spAutoFit/>
          </a:bodyPr>
          <a:lstStyle/>
          <a:p>
            <a:r>
              <a:rPr lang="en-US" sz="1600" dirty="0">
                <a:solidFill>
                  <a:schemeClr val="tx1">
                    <a:lumMod val="50000"/>
                    <a:lumOff val="50000"/>
                  </a:schemeClr>
                </a:solidFill>
              </a:rPr>
              <a:t>Script that decodes the bind shell and drops a script that runs it</a:t>
            </a:r>
          </a:p>
        </p:txBody>
      </p:sp>
      <p:cxnSp>
        <p:nvCxnSpPr>
          <p:cNvPr id="26" name="Straight Arrow Connector 25">
            <a:extLst>
              <a:ext uri="{FF2B5EF4-FFF2-40B4-BE49-F238E27FC236}">
                <a16:creationId xmlns:a16="http://schemas.microsoft.com/office/drawing/2014/main" id="{2B60A574-E1B3-7C06-1C71-A95CEAD76447}"/>
              </a:ext>
            </a:extLst>
          </p:cNvPr>
          <p:cNvCxnSpPr>
            <a:cxnSpLocks/>
          </p:cNvCxnSpPr>
          <p:nvPr/>
        </p:nvCxnSpPr>
        <p:spPr>
          <a:xfrm>
            <a:off x="4599272" y="2568215"/>
            <a:ext cx="338488" cy="492302"/>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27B2AE4-B57D-0F56-5EA1-29A85A95E66F}"/>
              </a:ext>
            </a:extLst>
          </p:cNvPr>
          <p:cNvSpPr txBox="1"/>
          <p:nvPr/>
        </p:nvSpPr>
        <p:spPr>
          <a:xfrm>
            <a:off x="385011" y="4088798"/>
            <a:ext cx="4077723" cy="584775"/>
          </a:xfrm>
          <a:prstGeom prst="rect">
            <a:avLst/>
          </a:prstGeom>
          <a:noFill/>
        </p:spPr>
        <p:txBody>
          <a:bodyPr wrap="square" rtlCol="0">
            <a:spAutoFit/>
          </a:bodyPr>
          <a:lstStyle/>
          <a:p>
            <a:r>
              <a:rPr lang="en-US" sz="1600" dirty="0">
                <a:solidFill>
                  <a:schemeClr val="tx1">
                    <a:lumMod val="50000"/>
                    <a:lumOff val="50000"/>
                  </a:schemeClr>
                </a:solidFill>
              </a:rPr>
              <a:t>Shell injection. Runs the value stored in DM_BA_SERVER_URL as a shell command</a:t>
            </a:r>
          </a:p>
        </p:txBody>
      </p:sp>
      <p:pic>
        <p:nvPicPr>
          <p:cNvPr id="33" name="Picture 32" descr="A computer screen capture&#10;&#10;Description automatically generated with medium confidence">
            <a:extLst>
              <a:ext uri="{FF2B5EF4-FFF2-40B4-BE49-F238E27FC236}">
                <a16:creationId xmlns:a16="http://schemas.microsoft.com/office/drawing/2014/main" id="{9A988F08-AA27-3EA7-F739-03A920B11B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12" y="4744737"/>
            <a:ext cx="11094720" cy="1525024"/>
          </a:xfrm>
          <a:prstGeom prst="rect">
            <a:avLst/>
          </a:prstGeom>
        </p:spPr>
      </p:pic>
      <p:cxnSp>
        <p:nvCxnSpPr>
          <p:cNvPr id="34" name="Straight Arrow Connector 33">
            <a:extLst>
              <a:ext uri="{FF2B5EF4-FFF2-40B4-BE49-F238E27FC236}">
                <a16:creationId xmlns:a16="http://schemas.microsoft.com/office/drawing/2014/main" id="{321C3839-8A31-D6C6-6023-70C8E094EE27}"/>
              </a:ext>
            </a:extLst>
          </p:cNvPr>
          <p:cNvCxnSpPr>
            <a:cxnSpLocks/>
          </p:cNvCxnSpPr>
          <p:nvPr/>
        </p:nvCxnSpPr>
        <p:spPr>
          <a:xfrm flipH="1" flipV="1">
            <a:off x="5467149" y="3435679"/>
            <a:ext cx="1280776" cy="639269"/>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0ACEE4A-6470-8B78-B886-D6A661D92117}"/>
              </a:ext>
            </a:extLst>
          </p:cNvPr>
          <p:cNvSpPr txBox="1"/>
          <p:nvPr/>
        </p:nvSpPr>
        <p:spPr>
          <a:xfrm>
            <a:off x="5368162" y="4074948"/>
            <a:ext cx="3663215" cy="584775"/>
          </a:xfrm>
          <a:prstGeom prst="rect">
            <a:avLst/>
          </a:prstGeom>
          <a:noFill/>
        </p:spPr>
        <p:txBody>
          <a:bodyPr wrap="square" rtlCol="0">
            <a:spAutoFit/>
          </a:bodyPr>
          <a:lstStyle/>
          <a:p>
            <a:r>
              <a:rPr lang="en-US" sz="1600" dirty="0">
                <a:solidFill>
                  <a:schemeClr val="tx1">
                    <a:lumMod val="50000"/>
                    <a:lumOff val="50000"/>
                  </a:schemeClr>
                </a:solidFill>
              </a:rPr>
              <a:t>Original password so user can still log in. “Password” will evaluate to this</a:t>
            </a:r>
          </a:p>
        </p:txBody>
      </p:sp>
      <p:pic>
        <p:nvPicPr>
          <p:cNvPr id="5" name="Audio 4">
            <a:hlinkClick r:id="" action="ppaction://media"/>
            <a:extLst>
              <a:ext uri="{FF2B5EF4-FFF2-40B4-BE49-F238E27FC236}">
                <a16:creationId xmlns:a16="http://schemas.microsoft.com/office/drawing/2014/main" id="{4A355419-EB3D-8062-9590-50EFA03F91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412441782"/>
      </p:ext>
    </p:extLst>
  </p:cSld>
  <p:clrMapOvr>
    <a:masterClrMapping/>
  </p:clrMapOvr>
  <mc:AlternateContent xmlns:mc="http://schemas.openxmlformats.org/markup-compatibility/2006">
    <mc:Choice xmlns:p14="http://schemas.microsoft.com/office/powerpoint/2010/main" Requires="p14">
      <p:transition spd="slow" p14:dur="2000" advTm="73052"/>
    </mc:Choice>
    <mc:Fallback>
      <p:transition spd="slow" advTm="73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b="1"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4</a:t>
            </a:fld>
            <a:endParaRPr lang="en-US"/>
          </a:p>
        </p:txBody>
      </p:sp>
      <p:pic>
        <p:nvPicPr>
          <p:cNvPr id="6" name="Audio 5">
            <a:hlinkClick r:id="" action="ppaction://media"/>
            <a:extLst>
              <a:ext uri="{FF2B5EF4-FFF2-40B4-BE49-F238E27FC236}">
                <a16:creationId xmlns:a16="http://schemas.microsoft.com/office/drawing/2014/main" id="{3E8FB203-B788-9EFB-7CF8-F279D22A18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245701541"/>
      </p:ext>
    </p:extLst>
  </p:cSld>
  <p:clrMapOvr>
    <a:masterClrMapping/>
  </p:clrMapOvr>
  <mc:AlternateContent xmlns:mc="http://schemas.openxmlformats.org/markup-compatibility/2006">
    <mc:Choice xmlns:p14="http://schemas.microsoft.com/office/powerpoint/2010/main" Requires="p14">
      <p:transition spd="slow" p14:dur="2000" advTm="2401"/>
    </mc:Choice>
    <mc:Fallback>
      <p:transition spd="slow" advTm="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E884-CA4A-AA11-7CA8-38E13EC9B2E4}"/>
              </a:ext>
            </a:extLst>
          </p:cNvPr>
          <p:cNvSpPr>
            <a:spLocks noGrp="1"/>
          </p:cNvSpPr>
          <p:nvPr>
            <p:ph type="title"/>
          </p:nvPr>
        </p:nvSpPr>
        <p:spPr/>
        <p:txBody>
          <a:bodyPr/>
          <a:lstStyle/>
          <a:p>
            <a:r>
              <a:rPr lang="en-US" dirty="0"/>
              <a:t>Persistent Backdoor Demo</a:t>
            </a:r>
          </a:p>
        </p:txBody>
      </p:sp>
      <p:pic>
        <p:nvPicPr>
          <p:cNvPr id="5" name="NVRAM_Backdoor">
            <a:hlinkClick r:id="" action="ppaction://media"/>
            <a:extLst>
              <a:ext uri="{FF2B5EF4-FFF2-40B4-BE49-F238E27FC236}">
                <a16:creationId xmlns:a16="http://schemas.microsoft.com/office/drawing/2014/main" id="{413397A0-ADD1-08C3-3123-36ECAE7AACA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492908" y="1885174"/>
            <a:ext cx="9206183" cy="4320087"/>
          </a:xfrm>
        </p:spPr>
      </p:pic>
      <p:sp>
        <p:nvSpPr>
          <p:cNvPr id="4" name="Slide Number Placeholder 3">
            <a:extLst>
              <a:ext uri="{FF2B5EF4-FFF2-40B4-BE49-F238E27FC236}">
                <a16:creationId xmlns:a16="http://schemas.microsoft.com/office/drawing/2014/main" id="{0AC294D8-B332-7B07-DC0C-A90BCFAA5795}"/>
              </a:ext>
            </a:extLst>
          </p:cNvPr>
          <p:cNvSpPr>
            <a:spLocks noGrp="1"/>
          </p:cNvSpPr>
          <p:nvPr>
            <p:ph type="sldNum" sz="quarter" idx="12"/>
          </p:nvPr>
        </p:nvSpPr>
        <p:spPr/>
        <p:txBody>
          <a:bodyPr/>
          <a:lstStyle/>
          <a:p>
            <a:fld id="{37CFC01C-FB2E-41B3-B307-05435E520558}" type="slidenum">
              <a:rPr lang="en-US" smtClean="0"/>
              <a:t>40</a:t>
            </a:fld>
            <a:endParaRPr lang="en-US"/>
          </a:p>
        </p:txBody>
      </p:sp>
      <p:pic>
        <p:nvPicPr>
          <p:cNvPr id="3" name="Audio 2">
            <a:hlinkClick r:id="" action="ppaction://media"/>
            <a:extLst>
              <a:ext uri="{FF2B5EF4-FFF2-40B4-BE49-F238E27FC236}">
                <a16:creationId xmlns:a16="http://schemas.microsoft.com/office/drawing/2014/main" id="{7DFAEF63-5997-6456-15F9-27921951E22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991674323"/>
      </p:ext>
    </p:extLst>
  </p:cSld>
  <p:clrMapOvr>
    <a:masterClrMapping/>
  </p:clrMapOvr>
  <mc:AlternateContent xmlns:mc="http://schemas.openxmlformats.org/markup-compatibility/2006">
    <mc:Choice xmlns:p14="http://schemas.microsoft.com/office/powerpoint/2010/main" Requires="p14">
      <p:transition spd="slow" p14:dur="2000" advTm="66140"/>
    </mc:Choice>
    <mc:Fallback>
      <p:transition spd="slow" advTm="66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5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6"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2" objId="5"/>
        <p14:pauseEvt time="445" objId="5"/>
        <p14:triggerEvt type="onClick" time="445" objId="5"/>
        <p14:resumeEvt time="1537" objId="5"/>
        <p14:triggerEvt type="onClick" time="1537" objId="5"/>
        <p14:stopEvt time="57011" objId="5"/>
      </p14:showEvt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b="1"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b="1"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41</a:t>
            </a:fld>
            <a:endParaRPr lang="en-US"/>
          </a:p>
        </p:txBody>
      </p:sp>
      <p:pic>
        <p:nvPicPr>
          <p:cNvPr id="6" name="Audio 5">
            <a:hlinkClick r:id="" action="ppaction://media"/>
            <a:extLst>
              <a:ext uri="{FF2B5EF4-FFF2-40B4-BE49-F238E27FC236}">
                <a16:creationId xmlns:a16="http://schemas.microsoft.com/office/drawing/2014/main" id="{30C46A98-FD9E-A2C7-D955-3949D8BB30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1658911366"/>
      </p:ext>
    </p:extLst>
  </p:cSld>
  <p:clrMapOvr>
    <a:masterClrMapping/>
  </p:clrMapOvr>
  <mc:AlternateContent xmlns:mc="http://schemas.openxmlformats.org/markup-compatibility/2006">
    <mc:Choice xmlns:p14="http://schemas.microsoft.com/office/powerpoint/2010/main" Requires="p14">
      <p:transition spd="slow" p14:dur="2000" advTm="5350"/>
    </mc:Choice>
    <mc:Fallback>
      <p:transition spd="slow" advTm="5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F5B1-F32A-99EF-1C62-3C4714517C22}"/>
              </a:ext>
            </a:extLst>
          </p:cNvPr>
          <p:cNvSpPr>
            <a:spLocks noGrp="1"/>
          </p:cNvSpPr>
          <p:nvPr>
            <p:ph type="title"/>
          </p:nvPr>
        </p:nvSpPr>
        <p:spPr/>
        <p:txBody>
          <a:bodyPr/>
          <a:lstStyle/>
          <a:p>
            <a:r>
              <a:rPr lang="en-US" dirty="0"/>
              <a:t>Internet Survey</a:t>
            </a:r>
          </a:p>
        </p:txBody>
      </p:sp>
      <p:sp>
        <p:nvSpPr>
          <p:cNvPr id="3" name="Content Placeholder 2">
            <a:extLst>
              <a:ext uri="{FF2B5EF4-FFF2-40B4-BE49-F238E27FC236}">
                <a16:creationId xmlns:a16="http://schemas.microsoft.com/office/drawing/2014/main" id="{FD098193-7DC7-44FF-BDBB-EA03631697A4}"/>
              </a:ext>
            </a:extLst>
          </p:cNvPr>
          <p:cNvSpPr>
            <a:spLocks noGrp="1"/>
          </p:cNvSpPr>
          <p:nvPr>
            <p:ph idx="1"/>
          </p:nvPr>
        </p:nvSpPr>
        <p:spPr>
          <a:xfrm>
            <a:off x="1097280" y="1845734"/>
            <a:ext cx="10058400" cy="4497314"/>
          </a:xfrm>
        </p:spPr>
        <p:txBody>
          <a:bodyPr>
            <a:normAutofit/>
          </a:bodyPr>
          <a:lstStyle/>
          <a:p>
            <a:r>
              <a:rPr lang="en-US" dirty="0"/>
              <a:t>Some botnets have started to include IoT devices and home routers</a:t>
            </a:r>
          </a:p>
          <a:p>
            <a:r>
              <a:rPr lang="en-US" dirty="0"/>
              <a:t>Home routers are particularly easy to find, as they </a:t>
            </a:r>
            <a:r>
              <a:rPr lang="en-US" i="1" dirty="0"/>
              <a:t>must</a:t>
            </a:r>
            <a:r>
              <a:rPr lang="en-US" dirty="0"/>
              <a:t> have a public IP to route Internet traffic</a:t>
            </a:r>
          </a:p>
          <a:p>
            <a:r>
              <a:rPr lang="en-US" dirty="0"/>
              <a:t>We want to know if these RCE vulnerabilities (both the zero-day we found and previous, unpatched vulnerabilities) can be used to create a botnet</a:t>
            </a:r>
          </a:p>
          <a:p>
            <a:r>
              <a:rPr lang="en-US" dirty="0" err="1"/>
              <a:t>Zmap</a:t>
            </a:r>
            <a:endParaRPr lang="en-US" dirty="0"/>
          </a:p>
          <a:p>
            <a:pPr lvl="1"/>
            <a:r>
              <a:rPr lang="en-US" dirty="0"/>
              <a:t>Scan a random set of IPv4s to find devices with TCP/80 exposed to the Internet</a:t>
            </a:r>
          </a:p>
          <a:p>
            <a:r>
              <a:rPr lang="en-US" dirty="0" err="1"/>
              <a:t>Zgrab</a:t>
            </a:r>
            <a:endParaRPr lang="en-US" dirty="0"/>
          </a:p>
          <a:p>
            <a:pPr lvl="1"/>
            <a:r>
              <a:rPr lang="en-US" dirty="0"/>
              <a:t>Application-layer scanner that we use to make a request to the web interface of previously identified IPv4 hosts</a:t>
            </a:r>
          </a:p>
          <a:p>
            <a:pPr lvl="2"/>
            <a:r>
              <a:rPr lang="en-US" dirty="0"/>
              <a:t>Request /cgi-bin/ExportAllSettings.sh</a:t>
            </a:r>
          </a:p>
          <a:p>
            <a:pPr lvl="3"/>
            <a:r>
              <a:rPr lang="en-US" dirty="0"/>
              <a:t>The information disclosure/unauthenticated settings export URL</a:t>
            </a:r>
          </a:p>
        </p:txBody>
      </p:sp>
      <p:sp>
        <p:nvSpPr>
          <p:cNvPr id="4" name="Slide Number Placeholder 3">
            <a:extLst>
              <a:ext uri="{FF2B5EF4-FFF2-40B4-BE49-F238E27FC236}">
                <a16:creationId xmlns:a16="http://schemas.microsoft.com/office/drawing/2014/main" id="{CE0F5540-C94D-2CCF-1497-993DD2D84495}"/>
              </a:ext>
            </a:extLst>
          </p:cNvPr>
          <p:cNvSpPr>
            <a:spLocks noGrp="1"/>
          </p:cNvSpPr>
          <p:nvPr>
            <p:ph type="sldNum" sz="quarter" idx="12"/>
          </p:nvPr>
        </p:nvSpPr>
        <p:spPr/>
        <p:txBody>
          <a:bodyPr/>
          <a:lstStyle/>
          <a:p>
            <a:fld id="{37CFC01C-FB2E-41B3-B307-05435E520558}" type="slidenum">
              <a:rPr lang="en-US" smtClean="0"/>
              <a:t>42</a:t>
            </a:fld>
            <a:endParaRPr lang="en-US"/>
          </a:p>
        </p:txBody>
      </p:sp>
      <p:pic>
        <p:nvPicPr>
          <p:cNvPr id="7" name="Audio 6">
            <a:hlinkClick r:id="" action="ppaction://media"/>
            <a:extLst>
              <a:ext uri="{FF2B5EF4-FFF2-40B4-BE49-F238E27FC236}">
                <a16:creationId xmlns:a16="http://schemas.microsoft.com/office/drawing/2014/main" id="{31BA476E-4F22-0E25-B56A-F77B1B1BE2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1569411835"/>
      </p:ext>
    </p:extLst>
  </p:cSld>
  <p:clrMapOvr>
    <a:masterClrMapping/>
  </p:clrMapOvr>
  <mc:AlternateContent xmlns:mc="http://schemas.openxmlformats.org/markup-compatibility/2006">
    <mc:Choice xmlns:p14="http://schemas.microsoft.com/office/powerpoint/2010/main" Requires="p14">
      <p:transition spd="slow" p14:dur="2000" advTm="44890"/>
    </mc:Choice>
    <mc:Fallback>
      <p:transition spd="slow" advTm="44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223AF-6BEF-2A1F-58AD-D12FCBB96620}"/>
              </a:ext>
            </a:extLst>
          </p:cNvPr>
          <p:cNvSpPr>
            <a:spLocks noGrp="1"/>
          </p:cNvSpPr>
          <p:nvPr>
            <p:ph type="title"/>
          </p:nvPr>
        </p:nvSpPr>
        <p:spPr/>
        <p:txBody>
          <a:bodyPr/>
          <a:lstStyle/>
          <a:p>
            <a:r>
              <a:rPr lang="en-US" dirty="0"/>
              <a:t>Internet Survey</a:t>
            </a:r>
          </a:p>
        </p:txBody>
      </p:sp>
      <p:sp>
        <p:nvSpPr>
          <p:cNvPr id="3" name="Content Placeholder 2">
            <a:extLst>
              <a:ext uri="{FF2B5EF4-FFF2-40B4-BE49-F238E27FC236}">
                <a16:creationId xmlns:a16="http://schemas.microsoft.com/office/drawing/2014/main" id="{F208C825-8436-F45A-01AA-825080715731}"/>
              </a:ext>
            </a:extLst>
          </p:cNvPr>
          <p:cNvSpPr>
            <a:spLocks noGrp="1"/>
          </p:cNvSpPr>
          <p:nvPr>
            <p:ph idx="1"/>
          </p:nvPr>
        </p:nvSpPr>
        <p:spPr/>
        <p:txBody>
          <a:bodyPr/>
          <a:lstStyle/>
          <a:p>
            <a:r>
              <a:rPr lang="en-US" dirty="0"/>
              <a:t>We performed 4 independent </a:t>
            </a:r>
            <a:r>
              <a:rPr lang="en-US" dirty="0" err="1"/>
              <a:t>Zmap</a:t>
            </a:r>
            <a:r>
              <a:rPr lang="en-US" dirty="0"/>
              <a:t> scans, finding ~527,000 unique hosts that have TCP/80 open</a:t>
            </a:r>
          </a:p>
          <a:p>
            <a:r>
              <a:rPr lang="en-US" dirty="0"/>
              <a:t>Followed up with </a:t>
            </a:r>
            <a:r>
              <a:rPr lang="en-US" dirty="0" err="1"/>
              <a:t>Zgrab</a:t>
            </a:r>
            <a:endParaRPr lang="en-US" dirty="0"/>
          </a:p>
          <a:p>
            <a:pPr lvl="1"/>
            <a:r>
              <a:rPr lang="en-US" dirty="0"/>
              <a:t>Only one host replied with a response suggesting it was a </a:t>
            </a:r>
            <a:r>
              <a:rPr lang="en-US" dirty="0" err="1"/>
              <a:t>Wavlink</a:t>
            </a:r>
            <a:r>
              <a:rPr lang="en-US" dirty="0"/>
              <a:t> router</a:t>
            </a:r>
          </a:p>
          <a:p>
            <a:r>
              <a:rPr lang="en-US" dirty="0"/>
              <a:t>Might have been a problem with our methodology, as we did not get as many hosts responding to TCP/80 as the authors of the original </a:t>
            </a:r>
            <a:r>
              <a:rPr lang="en-US" dirty="0" err="1"/>
              <a:t>Zmap</a:t>
            </a:r>
            <a:r>
              <a:rPr lang="en-US" dirty="0"/>
              <a:t> paper did</a:t>
            </a:r>
          </a:p>
          <a:p>
            <a:r>
              <a:rPr lang="en-US" dirty="0"/>
              <a:t>Even still, there are so few of these routers with exposed web interfaces that botnet creators probably won’t waste their time</a:t>
            </a:r>
          </a:p>
        </p:txBody>
      </p:sp>
      <p:sp>
        <p:nvSpPr>
          <p:cNvPr id="4" name="Slide Number Placeholder 3">
            <a:extLst>
              <a:ext uri="{FF2B5EF4-FFF2-40B4-BE49-F238E27FC236}">
                <a16:creationId xmlns:a16="http://schemas.microsoft.com/office/drawing/2014/main" id="{3E2C4875-691D-E9DD-B4E2-BD5B0DDFC50C}"/>
              </a:ext>
            </a:extLst>
          </p:cNvPr>
          <p:cNvSpPr>
            <a:spLocks noGrp="1"/>
          </p:cNvSpPr>
          <p:nvPr>
            <p:ph type="sldNum" sz="quarter" idx="12"/>
          </p:nvPr>
        </p:nvSpPr>
        <p:spPr/>
        <p:txBody>
          <a:bodyPr/>
          <a:lstStyle/>
          <a:p>
            <a:fld id="{37CFC01C-FB2E-41B3-B307-05435E520558}" type="slidenum">
              <a:rPr lang="en-US" smtClean="0"/>
              <a:t>43</a:t>
            </a:fld>
            <a:endParaRPr lang="en-US"/>
          </a:p>
        </p:txBody>
      </p:sp>
      <p:pic>
        <p:nvPicPr>
          <p:cNvPr id="7" name="Audio 6">
            <a:hlinkClick r:id="" action="ppaction://media"/>
            <a:extLst>
              <a:ext uri="{FF2B5EF4-FFF2-40B4-BE49-F238E27FC236}">
                <a16:creationId xmlns:a16="http://schemas.microsoft.com/office/drawing/2014/main" id="{9DBE6752-703B-5828-DDDC-C40BD775F5D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802084324"/>
      </p:ext>
    </p:extLst>
  </p:cSld>
  <p:clrMapOvr>
    <a:masterClrMapping/>
  </p:clrMapOvr>
  <mc:AlternateContent xmlns:mc="http://schemas.openxmlformats.org/markup-compatibility/2006">
    <mc:Choice xmlns:p14="http://schemas.microsoft.com/office/powerpoint/2010/main" Requires="p14">
      <p:transition spd="slow" p14:dur="2000" advTm="35738"/>
    </mc:Choice>
    <mc:Fallback>
      <p:transition spd="slow" advTm="35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b="1"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44</a:t>
            </a:fld>
            <a:endParaRPr lang="en-US"/>
          </a:p>
        </p:txBody>
      </p:sp>
      <p:pic>
        <p:nvPicPr>
          <p:cNvPr id="8" name="Audio 7">
            <a:hlinkClick r:id="" action="ppaction://media"/>
            <a:extLst>
              <a:ext uri="{FF2B5EF4-FFF2-40B4-BE49-F238E27FC236}">
                <a16:creationId xmlns:a16="http://schemas.microsoft.com/office/drawing/2014/main" id="{9E627B20-B081-F736-6A47-834C776E5C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828090693"/>
      </p:ext>
    </p:extLst>
  </p:cSld>
  <p:clrMapOvr>
    <a:masterClrMapping/>
  </p:clrMapOvr>
  <mc:AlternateContent xmlns:mc="http://schemas.openxmlformats.org/markup-compatibility/2006">
    <mc:Choice xmlns:p14="http://schemas.microsoft.com/office/powerpoint/2010/main" Requires="p14">
      <p:transition spd="slow" p14:dur="2000" advTm="1883"/>
    </mc:Choice>
    <mc:Fallback>
      <p:transition spd="slow" advTm="1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02AEE-C1EF-1857-C90E-856D2E187B8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677DB6C-C914-4758-D6F1-F92C797C6924}"/>
              </a:ext>
            </a:extLst>
          </p:cNvPr>
          <p:cNvSpPr>
            <a:spLocks noGrp="1"/>
          </p:cNvSpPr>
          <p:nvPr>
            <p:ph idx="1"/>
          </p:nvPr>
        </p:nvSpPr>
        <p:spPr/>
        <p:txBody>
          <a:bodyPr/>
          <a:lstStyle/>
          <a:p>
            <a:r>
              <a:rPr lang="en-US" dirty="0"/>
              <a:t>We were able to successfully extract the firmware from the </a:t>
            </a:r>
            <a:r>
              <a:rPr lang="en-US" dirty="0" err="1"/>
              <a:t>Wavlink</a:t>
            </a:r>
            <a:r>
              <a:rPr lang="en-US" dirty="0"/>
              <a:t> WN530HG4 AC1200 router and unpack the filesystem</a:t>
            </a:r>
          </a:p>
          <a:p>
            <a:r>
              <a:rPr lang="en-US" dirty="0"/>
              <a:t>We found multiple shell injections that provide remote code execution when chained with an information disclosure vulnerability</a:t>
            </a:r>
          </a:p>
          <a:p>
            <a:r>
              <a:rPr lang="en-US" dirty="0"/>
              <a:t>We found a method to store and execute a backdoor that survives reboots and firmware upgrades</a:t>
            </a:r>
          </a:p>
          <a:p>
            <a:r>
              <a:rPr lang="en-US" dirty="0"/>
              <a:t>We scanned a chunk of the IPv4 space and determine that </a:t>
            </a:r>
            <a:r>
              <a:rPr lang="en-US" dirty="0" err="1"/>
              <a:t>Wavlink</a:t>
            </a:r>
            <a:r>
              <a:rPr lang="en-US" dirty="0"/>
              <a:t> routers are unlikely to get added/turned into large botnets </a:t>
            </a:r>
          </a:p>
        </p:txBody>
      </p:sp>
      <p:sp>
        <p:nvSpPr>
          <p:cNvPr id="4" name="Slide Number Placeholder 3">
            <a:extLst>
              <a:ext uri="{FF2B5EF4-FFF2-40B4-BE49-F238E27FC236}">
                <a16:creationId xmlns:a16="http://schemas.microsoft.com/office/drawing/2014/main" id="{493C085C-23D0-88C2-9212-73158F6776F7}"/>
              </a:ext>
            </a:extLst>
          </p:cNvPr>
          <p:cNvSpPr>
            <a:spLocks noGrp="1"/>
          </p:cNvSpPr>
          <p:nvPr>
            <p:ph type="sldNum" sz="quarter" idx="12"/>
          </p:nvPr>
        </p:nvSpPr>
        <p:spPr/>
        <p:txBody>
          <a:bodyPr/>
          <a:lstStyle/>
          <a:p>
            <a:fld id="{37CFC01C-FB2E-41B3-B307-05435E520558}" type="slidenum">
              <a:rPr lang="en-US" smtClean="0"/>
              <a:t>45</a:t>
            </a:fld>
            <a:endParaRPr lang="en-US"/>
          </a:p>
        </p:txBody>
      </p:sp>
      <p:pic>
        <p:nvPicPr>
          <p:cNvPr id="5" name="Audio 4">
            <a:hlinkClick r:id="" action="ppaction://media"/>
            <a:extLst>
              <a:ext uri="{FF2B5EF4-FFF2-40B4-BE49-F238E27FC236}">
                <a16:creationId xmlns:a16="http://schemas.microsoft.com/office/drawing/2014/main" id="{4BADC49D-8B43-073A-F80E-552FBDE7FE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973123621"/>
      </p:ext>
    </p:extLst>
  </p:cSld>
  <p:clrMapOvr>
    <a:masterClrMapping/>
  </p:clrMapOvr>
  <mc:AlternateContent xmlns:mc="http://schemas.openxmlformats.org/markup-compatibility/2006">
    <mc:Choice xmlns:p14="http://schemas.microsoft.com/office/powerpoint/2010/main" Requires="p14">
      <p:transition spd="slow" p14:dur="2000" advTm="34901"/>
    </mc:Choice>
    <mc:Fallback>
      <p:transition spd="slow" advTm="34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b="1"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46</a:t>
            </a:fld>
            <a:endParaRPr lang="en-US"/>
          </a:p>
        </p:txBody>
      </p:sp>
      <p:pic>
        <p:nvPicPr>
          <p:cNvPr id="8" name="Audio 7">
            <a:hlinkClick r:id="" action="ppaction://media"/>
            <a:extLst>
              <a:ext uri="{FF2B5EF4-FFF2-40B4-BE49-F238E27FC236}">
                <a16:creationId xmlns:a16="http://schemas.microsoft.com/office/drawing/2014/main" id="{B467B4D6-4A5D-C6CC-0D57-A921CFB37F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21907159"/>
      </p:ext>
    </p:extLst>
  </p:cSld>
  <p:clrMapOvr>
    <a:masterClrMapping/>
  </p:clrMapOvr>
  <mc:AlternateContent xmlns:mc="http://schemas.openxmlformats.org/markup-compatibility/2006">
    <mc:Choice xmlns:p14="http://schemas.microsoft.com/office/powerpoint/2010/main" Requires="p14">
      <p:transition spd="slow" p14:dur="2000" advTm="7189"/>
    </mc:Choice>
    <mc:Fallback>
      <p:transition spd="slow" advTm="7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12D23-7FFD-917B-AD74-2B2A97774F36}"/>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7589CFC-EBCD-5A68-2D23-7C64EB9AB3C9}"/>
              </a:ext>
            </a:extLst>
          </p:cNvPr>
          <p:cNvSpPr>
            <a:spLocks noGrp="1"/>
          </p:cNvSpPr>
          <p:nvPr>
            <p:ph idx="1"/>
          </p:nvPr>
        </p:nvSpPr>
        <p:spPr>
          <a:xfrm>
            <a:off x="1097280" y="1845733"/>
            <a:ext cx="10058400" cy="4458814"/>
          </a:xfrm>
        </p:spPr>
        <p:txBody>
          <a:bodyPr>
            <a:normAutofit fontScale="85000" lnSpcReduction="10000"/>
          </a:bodyPr>
          <a:lstStyle/>
          <a:p>
            <a:r>
              <a:rPr lang="en-US" dirty="0"/>
              <a:t>Look into the </a:t>
            </a:r>
            <a:r>
              <a:rPr lang="en-US" dirty="0" err="1"/>
              <a:t>wctrls</a:t>
            </a:r>
            <a:r>
              <a:rPr lang="en-US" dirty="0"/>
              <a:t> binary</a:t>
            </a:r>
          </a:p>
          <a:p>
            <a:pPr lvl="1"/>
            <a:r>
              <a:rPr lang="en-US" dirty="0"/>
              <a:t>Listens on UDP port 36338 and appears to allow developers to enable </a:t>
            </a:r>
            <a:r>
              <a:rPr lang="en-US" dirty="0" err="1"/>
              <a:t>telnetd</a:t>
            </a:r>
            <a:r>
              <a:rPr lang="en-US" dirty="0"/>
              <a:t> at-will </a:t>
            </a:r>
          </a:p>
          <a:p>
            <a:pPr lvl="2"/>
            <a:r>
              <a:rPr lang="en-US" dirty="0"/>
              <a:t>Some AES operations</a:t>
            </a:r>
          </a:p>
          <a:p>
            <a:pPr lvl="2"/>
            <a:r>
              <a:rPr lang="en-US" dirty="0"/>
              <a:t>The latest firmware version removes </a:t>
            </a:r>
            <a:r>
              <a:rPr lang="en-US" dirty="0" err="1"/>
              <a:t>telnetd</a:t>
            </a:r>
            <a:r>
              <a:rPr lang="en-US" dirty="0"/>
              <a:t>, but keeps the </a:t>
            </a:r>
            <a:r>
              <a:rPr lang="en-US" dirty="0" err="1"/>
              <a:t>wctrls</a:t>
            </a:r>
            <a:r>
              <a:rPr lang="en-US" dirty="0"/>
              <a:t> binary</a:t>
            </a:r>
          </a:p>
          <a:p>
            <a:pPr lvl="2"/>
            <a:r>
              <a:rPr lang="en-US" dirty="0"/>
              <a:t>There is a lot of copying buffers in memory. Potential for buffer overflows or bad TLV parsing</a:t>
            </a:r>
          </a:p>
          <a:p>
            <a:r>
              <a:rPr lang="en-US" dirty="0"/>
              <a:t>See how a factory reset actually works</a:t>
            </a:r>
          </a:p>
          <a:p>
            <a:pPr lvl="1"/>
            <a:r>
              <a:rPr lang="en-US" dirty="0"/>
              <a:t>There appears to be a set of default NVRAM values stored in a file</a:t>
            </a:r>
          </a:p>
          <a:p>
            <a:pPr lvl="2"/>
            <a:r>
              <a:rPr lang="en-US" dirty="0"/>
              <a:t>Can this file be manipulated so that our NVRAM backdoor survives a factory reset&gt;</a:t>
            </a:r>
          </a:p>
          <a:p>
            <a:r>
              <a:rPr lang="en-US" dirty="0"/>
              <a:t>Allow users to change their password</a:t>
            </a:r>
          </a:p>
          <a:p>
            <a:pPr lvl="1"/>
            <a:r>
              <a:rPr lang="en-US" dirty="0"/>
              <a:t>Because there is a strict comparison between the stored NVRAM plaintext password and the “old password” during a password change, our NVRAM backdoor prevents the user from changing their password</a:t>
            </a:r>
          </a:p>
          <a:p>
            <a:pPr lvl="1"/>
            <a:r>
              <a:rPr lang="en-US" dirty="0"/>
              <a:t>Perhaps patch some binaries?</a:t>
            </a:r>
          </a:p>
          <a:p>
            <a:r>
              <a:rPr lang="en-US" dirty="0"/>
              <a:t>Investigate the discrepancy between our </a:t>
            </a:r>
            <a:r>
              <a:rPr lang="en-US" dirty="0" err="1"/>
              <a:t>Zmap</a:t>
            </a:r>
            <a:r>
              <a:rPr lang="en-US" dirty="0"/>
              <a:t> results and the original paper</a:t>
            </a:r>
          </a:p>
          <a:p>
            <a:r>
              <a:rPr lang="en-US" dirty="0"/>
              <a:t>Identify other routers using the same/similar chipsets, and see if they have shared implementations</a:t>
            </a:r>
          </a:p>
        </p:txBody>
      </p:sp>
      <p:sp>
        <p:nvSpPr>
          <p:cNvPr id="4" name="Slide Number Placeholder 3">
            <a:extLst>
              <a:ext uri="{FF2B5EF4-FFF2-40B4-BE49-F238E27FC236}">
                <a16:creationId xmlns:a16="http://schemas.microsoft.com/office/drawing/2014/main" id="{F30B414D-01A4-3B59-4547-1D44FF0D3923}"/>
              </a:ext>
            </a:extLst>
          </p:cNvPr>
          <p:cNvSpPr>
            <a:spLocks noGrp="1"/>
          </p:cNvSpPr>
          <p:nvPr>
            <p:ph type="sldNum" sz="quarter" idx="12"/>
          </p:nvPr>
        </p:nvSpPr>
        <p:spPr/>
        <p:txBody>
          <a:bodyPr/>
          <a:lstStyle/>
          <a:p>
            <a:fld id="{37CFC01C-FB2E-41B3-B307-05435E520558}" type="slidenum">
              <a:rPr lang="en-US" smtClean="0"/>
              <a:t>47</a:t>
            </a:fld>
            <a:endParaRPr lang="en-US"/>
          </a:p>
        </p:txBody>
      </p:sp>
      <p:pic>
        <p:nvPicPr>
          <p:cNvPr id="6" name="Audio 5">
            <a:hlinkClick r:id="" action="ppaction://media"/>
            <a:extLst>
              <a:ext uri="{FF2B5EF4-FFF2-40B4-BE49-F238E27FC236}">
                <a16:creationId xmlns:a16="http://schemas.microsoft.com/office/drawing/2014/main" id="{5CBD5C2F-0762-23EA-F718-CC11343EF2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070538561"/>
      </p:ext>
    </p:extLst>
  </p:cSld>
  <p:clrMapOvr>
    <a:masterClrMapping/>
  </p:clrMapOvr>
  <mc:AlternateContent xmlns:mc="http://schemas.openxmlformats.org/markup-compatibility/2006">
    <mc:Choice xmlns:p14="http://schemas.microsoft.com/office/powerpoint/2010/main" Requires="p14">
      <p:transition spd="slow" p14:dur="2000" advTm="91171"/>
    </mc:Choice>
    <mc:Fallback>
      <p:transition spd="slow" advTm="9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E7D7-A507-0BE4-744D-70D122C0608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894AED2-D83D-B57D-9F21-CDD11AB6950E}"/>
              </a:ext>
            </a:extLst>
          </p:cNvPr>
          <p:cNvSpPr>
            <a:spLocks noGrp="1"/>
          </p:cNvSpPr>
          <p:nvPr>
            <p:ph idx="1"/>
          </p:nvPr>
        </p:nvSpPr>
        <p:spPr/>
        <p:txBody>
          <a:bodyPr/>
          <a:lstStyle/>
          <a:p>
            <a:r>
              <a:rPr lang="en-US" dirty="0"/>
              <a:t>Questions?</a:t>
            </a:r>
          </a:p>
          <a:p>
            <a:pPr lvl="1"/>
            <a:r>
              <a:rPr lang="en-US" dirty="0"/>
              <a:t>Email us: </a:t>
            </a:r>
          </a:p>
          <a:p>
            <a:pPr lvl="2"/>
            <a:r>
              <a:rPr lang="en-US" b="0" i="0" u="none" strike="noStrike" dirty="0">
                <a:effectLst/>
                <a:latin typeface="Slack-Lato"/>
                <a:hlinkClick r:id="rId4"/>
              </a:rPr>
              <a:t>bgiri@umd.edu</a:t>
            </a:r>
            <a:endParaRPr lang="en-US" b="0" i="0" u="none" strike="noStrike" dirty="0">
              <a:effectLst/>
              <a:latin typeface="Slack-Lato"/>
            </a:endParaRPr>
          </a:p>
          <a:p>
            <a:pPr lvl="2"/>
            <a:r>
              <a:rPr lang="en-US" dirty="0">
                <a:hlinkClick r:id="rId5"/>
              </a:rPr>
              <a:t>altvater@umd.edu</a:t>
            </a:r>
            <a:endParaRPr lang="en-US" dirty="0">
              <a:latin typeface="Slack-Lato"/>
            </a:endParaRPr>
          </a:p>
          <a:p>
            <a:pPr lvl="2"/>
            <a:r>
              <a:rPr lang="en-US" dirty="0">
                <a:latin typeface="Slack-Lato"/>
                <a:hlinkClick r:id="rId6"/>
              </a:rPr>
              <a:t>jrluck@umd.edu</a:t>
            </a:r>
            <a:endParaRPr lang="en-US" dirty="0">
              <a:latin typeface="Slack-Lato"/>
            </a:endParaRPr>
          </a:p>
          <a:p>
            <a:pPr lvl="2"/>
            <a:r>
              <a:rPr lang="en-US" dirty="0">
                <a:hlinkClick r:id="rId7"/>
              </a:rPr>
              <a:t>jmhng18@umd.edu</a:t>
            </a:r>
            <a:endParaRPr lang="en-US" dirty="0">
              <a:latin typeface="Slack-Lato"/>
            </a:endParaRPr>
          </a:p>
        </p:txBody>
      </p:sp>
      <p:sp>
        <p:nvSpPr>
          <p:cNvPr id="4" name="Slide Number Placeholder 3">
            <a:extLst>
              <a:ext uri="{FF2B5EF4-FFF2-40B4-BE49-F238E27FC236}">
                <a16:creationId xmlns:a16="http://schemas.microsoft.com/office/drawing/2014/main" id="{A03766ED-6D19-6382-362E-053ABC934C19}"/>
              </a:ext>
            </a:extLst>
          </p:cNvPr>
          <p:cNvSpPr>
            <a:spLocks noGrp="1"/>
          </p:cNvSpPr>
          <p:nvPr>
            <p:ph type="sldNum" sz="quarter" idx="12"/>
          </p:nvPr>
        </p:nvSpPr>
        <p:spPr/>
        <p:txBody>
          <a:bodyPr/>
          <a:lstStyle/>
          <a:p>
            <a:fld id="{37CFC01C-FB2E-41B3-B307-05435E520558}" type="slidenum">
              <a:rPr lang="en-US" smtClean="0"/>
              <a:t>48</a:t>
            </a:fld>
            <a:endParaRPr lang="en-US"/>
          </a:p>
        </p:txBody>
      </p:sp>
      <p:pic>
        <p:nvPicPr>
          <p:cNvPr id="5" name="Audio 4">
            <a:hlinkClick r:id="" action="ppaction://media"/>
            <a:extLst>
              <a:ext uri="{FF2B5EF4-FFF2-40B4-BE49-F238E27FC236}">
                <a16:creationId xmlns:a16="http://schemas.microsoft.com/office/drawing/2014/main" id="{F6BBF14E-5156-2218-731A-9673469B58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7149743"/>
      </p:ext>
    </p:extLst>
  </p:cSld>
  <p:clrMapOvr>
    <a:masterClrMapping/>
  </p:clrMapOvr>
  <mc:AlternateContent xmlns:mc="http://schemas.openxmlformats.org/markup-compatibility/2006">
    <mc:Choice xmlns:p14="http://schemas.microsoft.com/office/powerpoint/2010/main" Requires="p14">
      <p:transition spd="slow" p14:dur="2000" advTm="6186"/>
    </mc:Choice>
    <mc:Fallback>
      <p:transition spd="slow" advTm="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AD48-0754-903E-0D30-3B6E5846F455}"/>
              </a:ext>
            </a:extLst>
          </p:cNvPr>
          <p:cNvSpPr>
            <a:spLocks noGrp="1"/>
          </p:cNvSpPr>
          <p:nvPr>
            <p:ph type="title"/>
          </p:nvPr>
        </p:nvSpPr>
        <p:spPr/>
        <p:txBody>
          <a:bodyPr/>
          <a:lstStyle/>
          <a:p>
            <a:r>
              <a:rPr lang="en-US" dirty="0"/>
              <a:t>Project summary</a:t>
            </a:r>
          </a:p>
        </p:txBody>
      </p:sp>
      <p:sp>
        <p:nvSpPr>
          <p:cNvPr id="3" name="Content Placeholder 2">
            <a:extLst>
              <a:ext uri="{FF2B5EF4-FFF2-40B4-BE49-F238E27FC236}">
                <a16:creationId xmlns:a16="http://schemas.microsoft.com/office/drawing/2014/main" id="{C9C858C8-085F-6951-A8D3-13A6DD20F1B7}"/>
              </a:ext>
            </a:extLst>
          </p:cNvPr>
          <p:cNvSpPr>
            <a:spLocks noGrp="1"/>
          </p:cNvSpPr>
          <p:nvPr>
            <p:ph idx="1"/>
          </p:nvPr>
        </p:nvSpPr>
        <p:spPr>
          <a:xfrm>
            <a:off x="1097280" y="1845734"/>
            <a:ext cx="5706643" cy="4023360"/>
          </a:xfrm>
        </p:spPr>
        <p:txBody>
          <a:bodyPr/>
          <a:lstStyle/>
          <a:p>
            <a:r>
              <a:rPr lang="en-US" dirty="0"/>
              <a:t>Extract the firmware off a home router (</a:t>
            </a:r>
            <a:r>
              <a:rPr lang="en-US" dirty="0" err="1"/>
              <a:t>Wavlink</a:t>
            </a:r>
            <a:r>
              <a:rPr lang="en-US" dirty="0"/>
              <a:t> WN530HG4 AC1200)</a:t>
            </a:r>
          </a:p>
          <a:p>
            <a:r>
              <a:rPr lang="en-US" dirty="0"/>
              <a:t>Remotely compromise the router</a:t>
            </a:r>
          </a:p>
          <a:p>
            <a:r>
              <a:rPr lang="en-US" dirty="0"/>
              <a:t>After compromising the router:</a:t>
            </a:r>
          </a:p>
          <a:p>
            <a:pPr lvl="1"/>
            <a:r>
              <a:rPr lang="en-US" dirty="0"/>
              <a:t>Determine how to perform man-in-the-middle attacks to manipulate traffic</a:t>
            </a:r>
          </a:p>
          <a:p>
            <a:pPr lvl="1"/>
            <a:r>
              <a:rPr lang="en-US" dirty="0"/>
              <a:t>Create a persistent backdoor</a:t>
            </a:r>
          </a:p>
          <a:p>
            <a:r>
              <a:rPr lang="en-US" dirty="0"/>
              <a:t>Perform Internet scans to determine how many devices are affected by our exploit(s)</a:t>
            </a:r>
          </a:p>
        </p:txBody>
      </p:sp>
      <p:sp>
        <p:nvSpPr>
          <p:cNvPr id="4" name="Slide Number Placeholder 3">
            <a:extLst>
              <a:ext uri="{FF2B5EF4-FFF2-40B4-BE49-F238E27FC236}">
                <a16:creationId xmlns:a16="http://schemas.microsoft.com/office/drawing/2014/main" id="{0583700F-F82A-43F8-15E0-57B38F53C644}"/>
              </a:ext>
            </a:extLst>
          </p:cNvPr>
          <p:cNvSpPr>
            <a:spLocks noGrp="1"/>
          </p:cNvSpPr>
          <p:nvPr>
            <p:ph type="sldNum" sz="quarter" idx="12"/>
          </p:nvPr>
        </p:nvSpPr>
        <p:spPr/>
        <p:txBody>
          <a:bodyPr/>
          <a:lstStyle/>
          <a:p>
            <a:fld id="{37CFC01C-FB2E-41B3-B307-05435E520558}" type="slidenum">
              <a:rPr lang="en-US" smtClean="0"/>
              <a:t>5</a:t>
            </a:fld>
            <a:endParaRPr lang="en-US"/>
          </a:p>
        </p:txBody>
      </p:sp>
      <p:pic>
        <p:nvPicPr>
          <p:cNvPr id="6" name="Picture 5" descr="Text&#10;&#10;Description automatically generated">
            <a:extLst>
              <a:ext uri="{FF2B5EF4-FFF2-40B4-BE49-F238E27FC236}">
                <a16:creationId xmlns:a16="http://schemas.microsoft.com/office/drawing/2014/main" id="{7895468F-F20E-FA23-A0A5-7FA1E27DCAB5}"/>
              </a:ext>
            </a:extLst>
          </p:cNvPr>
          <p:cNvPicPr>
            <a:picLocks noChangeAspect="1"/>
          </p:cNvPicPr>
          <p:nvPr/>
        </p:nvPicPr>
        <p:blipFill rotWithShape="1">
          <a:blip r:embed="rId4">
            <a:extLst>
              <a:ext uri="{28A0092B-C50C-407E-A947-70E740481C1C}">
                <a14:useLocalDpi xmlns:a14="http://schemas.microsoft.com/office/drawing/2010/main" val="0"/>
              </a:ext>
            </a:extLst>
          </a:blip>
          <a:srcRect l="9283" t="18495" r="10287" b="22839"/>
          <a:stretch/>
        </p:blipFill>
        <p:spPr>
          <a:xfrm>
            <a:off x="7325032" y="1951992"/>
            <a:ext cx="3861539" cy="2816653"/>
          </a:xfrm>
          <a:prstGeom prst="rect">
            <a:avLst/>
          </a:prstGeom>
        </p:spPr>
      </p:pic>
      <p:sp>
        <p:nvSpPr>
          <p:cNvPr id="7" name="TextBox 6">
            <a:extLst>
              <a:ext uri="{FF2B5EF4-FFF2-40B4-BE49-F238E27FC236}">
                <a16:creationId xmlns:a16="http://schemas.microsoft.com/office/drawing/2014/main" id="{A2162D6D-93C3-16C6-F44F-309BD0D31C81}"/>
              </a:ext>
            </a:extLst>
          </p:cNvPr>
          <p:cNvSpPr txBox="1"/>
          <p:nvPr/>
        </p:nvSpPr>
        <p:spPr>
          <a:xfrm>
            <a:off x="7325033" y="4866968"/>
            <a:ext cx="3861538" cy="338554"/>
          </a:xfrm>
          <a:prstGeom prst="rect">
            <a:avLst/>
          </a:prstGeom>
          <a:noFill/>
        </p:spPr>
        <p:txBody>
          <a:bodyPr wrap="square" rtlCol="0">
            <a:spAutoFit/>
          </a:bodyPr>
          <a:lstStyle/>
          <a:p>
            <a:pPr algn="ctr"/>
            <a:r>
              <a:rPr lang="en-US" sz="1600" dirty="0">
                <a:solidFill>
                  <a:schemeClr val="tx1">
                    <a:lumMod val="50000"/>
                    <a:lumOff val="50000"/>
                  </a:schemeClr>
                </a:solidFill>
              </a:rPr>
              <a:t>Source: wavlink.com</a:t>
            </a:r>
          </a:p>
        </p:txBody>
      </p:sp>
      <p:pic>
        <p:nvPicPr>
          <p:cNvPr id="5" name="Audio 4">
            <a:hlinkClick r:id="" action="ppaction://media"/>
            <a:extLst>
              <a:ext uri="{FF2B5EF4-FFF2-40B4-BE49-F238E27FC236}">
                <a16:creationId xmlns:a16="http://schemas.microsoft.com/office/drawing/2014/main" id="{08BC61AD-3AE8-A2E3-8147-52121AFDA6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3115337473"/>
      </p:ext>
    </p:extLst>
  </p:cSld>
  <p:clrMapOvr>
    <a:masterClrMapping/>
  </p:clrMapOvr>
  <mc:AlternateContent xmlns:mc="http://schemas.openxmlformats.org/markup-compatibility/2006">
    <mc:Choice xmlns:p14="http://schemas.microsoft.com/office/powerpoint/2010/main" Requires="p14">
      <p:transition spd="slow" p14:dur="2000" advTm="53299"/>
    </mc:Choice>
    <mc:Fallback>
      <p:transition spd="slow" advTm="5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b="1" dirty="0"/>
              <a:t>Background</a:t>
            </a:r>
          </a:p>
          <a:p>
            <a:pPr marL="171450" indent="-171450">
              <a:buFont typeface="Arial" panose="020B0604020202020204" pitchFamily="34" charset="0"/>
              <a:buChar char="•"/>
            </a:pPr>
            <a:r>
              <a:rPr lang="en-US" sz="2800" dirty="0"/>
              <a:t>Related work</a:t>
            </a:r>
          </a:p>
          <a:p>
            <a:pPr marL="171450" indent="-171450">
              <a:buFont typeface="Arial" panose="020B0604020202020204" pitchFamily="34" charset="0"/>
              <a:buChar char="•"/>
            </a:pPr>
            <a:r>
              <a:rPr lang="en-US" sz="2800"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6</a:t>
            </a:fld>
            <a:endParaRPr lang="en-US"/>
          </a:p>
        </p:txBody>
      </p:sp>
      <p:pic>
        <p:nvPicPr>
          <p:cNvPr id="7" name="Audio 6">
            <a:hlinkClick r:id="" action="ppaction://media"/>
            <a:extLst>
              <a:ext uri="{FF2B5EF4-FFF2-40B4-BE49-F238E27FC236}">
                <a16:creationId xmlns:a16="http://schemas.microsoft.com/office/drawing/2014/main" id="{B0684D28-AFB7-4E7E-5F33-94D4E1E7DE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1016898933"/>
      </p:ext>
    </p:extLst>
  </p:cSld>
  <p:clrMapOvr>
    <a:masterClrMapping/>
  </p:clrMapOvr>
  <mc:AlternateContent xmlns:mc="http://schemas.openxmlformats.org/markup-compatibility/2006">
    <mc:Choice xmlns:p14="http://schemas.microsoft.com/office/powerpoint/2010/main" Requires="p14">
      <p:transition spd="slow" p14:dur="2000" advTm="3458"/>
    </mc:Choice>
    <mc:Fallback>
      <p:transition spd="slow" advTm="3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9719C-3F9D-D622-B5F2-D8E27B219B3B}"/>
              </a:ext>
            </a:extLst>
          </p:cNvPr>
          <p:cNvSpPr>
            <a:spLocks noGrp="1"/>
          </p:cNvSpPr>
          <p:nvPr>
            <p:ph type="title"/>
          </p:nvPr>
        </p:nvSpPr>
        <p:spPr/>
        <p:txBody>
          <a:bodyPr/>
          <a:lstStyle/>
          <a:p>
            <a:r>
              <a:rPr lang="en-US" dirty="0"/>
              <a:t>Background: What Is a Router? </a:t>
            </a:r>
          </a:p>
        </p:txBody>
      </p:sp>
      <p:sp>
        <p:nvSpPr>
          <p:cNvPr id="3" name="Content Placeholder 2">
            <a:extLst>
              <a:ext uri="{FF2B5EF4-FFF2-40B4-BE49-F238E27FC236}">
                <a16:creationId xmlns:a16="http://schemas.microsoft.com/office/drawing/2014/main" id="{6EE05689-5422-576F-DF57-37E530C5E985}"/>
              </a:ext>
            </a:extLst>
          </p:cNvPr>
          <p:cNvSpPr>
            <a:spLocks noGrp="1"/>
          </p:cNvSpPr>
          <p:nvPr>
            <p:ph idx="1"/>
          </p:nvPr>
        </p:nvSpPr>
        <p:spPr>
          <a:xfrm>
            <a:off x="1097280" y="1845734"/>
            <a:ext cx="5494439" cy="4313906"/>
          </a:xfrm>
        </p:spPr>
        <p:txBody>
          <a:bodyPr>
            <a:normAutofit/>
          </a:bodyPr>
          <a:lstStyle/>
          <a:p>
            <a:r>
              <a:rPr lang="en-US" dirty="0"/>
              <a:t>A router is a device that forwards IP traffic between networks</a:t>
            </a:r>
          </a:p>
          <a:p>
            <a:pPr lvl="1"/>
            <a:r>
              <a:rPr lang="en-US" dirty="0"/>
              <a:t>It determines if an IP destination is outside the LAN subnet and forwards it to an interface</a:t>
            </a:r>
          </a:p>
          <a:p>
            <a:pPr lvl="1"/>
            <a:r>
              <a:rPr lang="en-US" dirty="0"/>
              <a:t>Crucially, home-routers also provide network address translation (NAT) while forwarding traffic. NAT allows non-routable IP addresses on the LAN to access public IPs transparently</a:t>
            </a:r>
          </a:p>
          <a:p>
            <a:r>
              <a:rPr lang="en-US" dirty="0"/>
              <a:t>Typically, a home-router allows devices in your home to connect to the Internet</a:t>
            </a:r>
          </a:p>
          <a:p>
            <a:r>
              <a:rPr lang="en-US" dirty="0"/>
              <a:t>Most home-routers nowadays will also provide Wi-Fi access</a:t>
            </a:r>
          </a:p>
        </p:txBody>
      </p:sp>
      <p:sp>
        <p:nvSpPr>
          <p:cNvPr id="4" name="Slide Number Placeholder 3">
            <a:extLst>
              <a:ext uri="{FF2B5EF4-FFF2-40B4-BE49-F238E27FC236}">
                <a16:creationId xmlns:a16="http://schemas.microsoft.com/office/drawing/2014/main" id="{F991CCDC-CFD4-9EF9-AB87-0104AC212272}"/>
              </a:ext>
            </a:extLst>
          </p:cNvPr>
          <p:cNvSpPr>
            <a:spLocks noGrp="1"/>
          </p:cNvSpPr>
          <p:nvPr>
            <p:ph type="sldNum" sz="quarter" idx="12"/>
          </p:nvPr>
        </p:nvSpPr>
        <p:spPr/>
        <p:txBody>
          <a:bodyPr/>
          <a:lstStyle/>
          <a:p>
            <a:fld id="{37CFC01C-FB2E-41B3-B307-05435E520558}" type="slidenum">
              <a:rPr lang="en-US" smtClean="0"/>
              <a:t>7</a:t>
            </a:fld>
            <a:endParaRPr lang="en-US"/>
          </a:p>
        </p:txBody>
      </p:sp>
      <p:pic>
        <p:nvPicPr>
          <p:cNvPr id="1026" name="Picture 2">
            <a:extLst>
              <a:ext uri="{FF2B5EF4-FFF2-40B4-BE49-F238E27FC236}">
                <a16:creationId xmlns:a16="http://schemas.microsoft.com/office/drawing/2014/main" id="{68B3DE33-1A7C-C03C-7C97-C7B72E75C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9148" y="2224449"/>
            <a:ext cx="4667870" cy="33332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BE8E2E-7AC6-5CAB-C048-477CD511B483}"/>
              </a:ext>
            </a:extLst>
          </p:cNvPr>
          <p:cNvSpPr txBox="1"/>
          <p:nvPr/>
        </p:nvSpPr>
        <p:spPr>
          <a:xfrm>
            <a:off x="7249148" y="5557747"/>
            <a:ext cx="4667870" cy="338554"/>
          </a:xfrm>
          <a:prstGeom prst="rect">
            <a:avLst/>
          </a:prstGeom>
          <a:noFill/>
        </p:spPr>
        <p:txBody>
          <a:bodyPr wrap="square" rtlCol="0">
            <a:spAutoFit/>
          </a:bodyPr>
          <a:lstStyle/>
          <a:p>
            <a:pPr algn="ctr"/>
            <a:r>
              <a:rPr lang="en-US" sz="1600" dirty="0">
                <a:solidFill>
                  <a:schemeClr val="tx1">
                    <a:lumMod val="50000"/>
                    <a:lumOff val="50000"/>
                  </a:schemeClr>
                </a:solidFill>
              </a:rPr>
              <a:t>Designed on: visual-paradigm.com</a:t>
            </a:r>
          </a:p>
        </p:txBody>
      </p:sp>
      <p:pic>
        <p:nvPicPr>
          <p:cNvPr id="5" name="Audio 4">
            <a:hlinkClick r:id="" action="ppaction://media"/>
            <a:extLst>
              <a:ext uri="{FF2B5EF4-FFF2-40B4-BE49-F238E27FC236}">
                <a16:creationId xmlns:a16="http://schemas.microsoft.com/office/drawing/2014/main" id="{FE538CDF-91DB-D0E3-4878-F9D30FE687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4153926541"/>
      </p:ext>
    </p:extLst>
  </p:cSld>
  <p:clrMapOvr>
    <a:masterClrMapping/>
  </p:clrMapOvr>
  <mc:AlternateContent xmlns:mc="http://schemas.openxmlformats.org/markup-compatibility/2006">
    <mc:Choice xmlns:p14="http://schemas.microsoft.com/office/powerpoint/2010/main" Requires="p14">
      <p:transition spd="slow" p14:dur="2000" advTm="47760"/>
    </mc:Choice>
    <mc:Fallback>
      <p:transition spd="slow" advTm="47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061E-0083-A0C2-CA58-609DCF92D3B3}"/>
              </a:ext>
            </a:extLst>
          </p:cNvPr>
          <p:cNvSpPr>
            <a:spLocks noGrp="1"/>
          </p:cNvSpPr>
          <p:nvPr>
            <p:ph type="title"/>
          </p:nvPr>
        </p:nvSpPr>
        <p:spPr/>
        <p:txBody>
          <a:bodyPr/>
          <a:lstStyle/>
          <a:p>
            <a:r>
              <a:rPr lang="en-US" dirty="0"/>
              <a:t>Background: What Is a Router? (cont.)</a:t>
            </a:r>
          </a:p>
        </p:txBody>
      </p:sp>
      <p:sp>
        <p:nvSpPr>
          <p:cNvPr id="3" name="Content Placeholder 2">
            <a:extLst>
              <a:ext uri="{FF2B5EF4-FFF2-40B4-BE49-F238E27FC236}">
                <a16:creationId xmlns:a16="http://schemas.microsoft.com/office/drawing/2014/main" id="{CB07D401-8BAC-6D36-4E19-30F0D1F22F96}"/>
              </a:ext>
            </a:extLst>
          </p:cNvPr>
          <p:cNvSpPr>
            <a:spLocks noGrp="1"/>
          </p:cNvSpPr>
          <p:nvPr>
            <p:ph idx="1"/>
          </p:nvPr>
        </p:nvSpPr>
        <p:spPr>
          <a:xfrm>
            <a:off x="1097280" y="1845733"/>
            <a:ext cx="10277454" cy="4614052"/>
          </a:xfrm>
        </p:spPr>
        <p:txBody>
          <a:bodyPr>
            <a:normAutofit lnSpcReduction="10000"/>
          </a:bodyPr>
          <a:lstStyle/>
          <a:p>
            <a:r>
              <a:rPr lang="en-US" dirty="0"/>
              <a:t>Home routers are typically resource constrained to cut down on manufacturing costs</a:t>
            </a:r>
          </a:p>
          <a:p>
            <a:pPr lvl="1"/>
            <a:r>
              <a:rPr lang="en-US" dirty="0"/>
              <a:t>Many don’t have active cooling (fans), so thermal management also constrains how powerful the SoC can be</a:t>
            </a:r>
          </a:p>
          <a:p>
            <a:pPr lvl="1"/>
            <a:r>
              <a:rPr lang="en-US" dirty="0"/>
              <a:t>Also driven by consumer usage patterns</a:t>
            </a:r>
          </a:p>
          <a:p>
            <a:pPr lvl="2"/>
            <a:r>
              <a:rPr lang="en-US" dirty="0"/>
              <a:t>Very few people push 1Gbps sustained through a home router</a:t>
            </a:r>
          </a:p>
          <a:p>
            <a:r>
              <a:rPr lang="en-US" dirty="0"/>
              <a:t>ARM or MIPS </a:t>
            </a:r>
          </a:p>
          <a:p>
            <a:pPr lvl="1"/>
            <a:r>
              <a:rPr lang="en-US" dirty="0"/>
              <a:t>Some business-grade routers are x86(-64), but home routers typically don’t need that much computing power</a:t>
            </a:r>
          </a:p>
          <a:p>
            <a:r>
              <a:rPr lang="en-US" dirty="0"/>
              <a:t>Most are running some Linux variant nowadays</a:t>
            </a:r>
          </a:p>
          <a:p>
            <a:pPr lvl="1"/>
            <a:r>
              <a:rPr lang="en-US" dirty="0"/>
              <a:t>Lower development effort/costs, with a lot of useful open-source features/programs available</a:t>
            </a:r>
          </a:p>
          <a:p>
            <a:r>
              <a:rPr lang="en-US" dirty="0"/>
              <a:t>Many routers are white-label products</a:t>
            </a:r>
          </a:p>
          <a:p>
            <a:pPr lvl="1"/>
            <a:r>
              <a:rPr lang="en-US" dirty="0"/>
              <a:t>Manufactured by one company</a:t>
            </a:r>
          </a:p>
          <a:p>
            <a:pPr lvl="1"/>
            <a:r>
              <a:rPr lang="en-US" dirty="0"/>
              <a:t>Customized and branded by another</a:t>
            </a:r>
          </a:p>
          <a:p>
            <a:pPr lvl="1"/>
            <a:endParaRPr lang="en-US" dirty="0"/>
          </a:p>
        </p:txBody>
      </p:sp>
      <p:sp>
        <p:nvSpPr>
          <p:cNvPr id="4" name="Slide Number Placeholder 3">
            <a:extLst>
              <a:ext uri="{FF2B5EF4-FFF2-40B4-BE49-F238E27FC236}">
                <a16:creationId xmlns:a16="http://schemas.microsoft.com/office/drawing/2014/main" id="{EB0011F6-17E6-59FE-FBCB-554FB9E7A440}"/>
              </a:ext>
            </a:extLst>
          </p:cNvPr>
          <p:cNvSpPr>
            <a:spLocks noGrp="1"/>
          </p:cNvSpPr>
          <p:nvPr>
            <p:ph type="sldNum" sz="quarter" idx="12"/>
          </p:nvPr>
        </p:nvSpPr>
        <p:spPr/>
        <p:txBody>
          <a:bodyPr/>
          <a:lstStyle/>
          <a:p>
            <a:fld id="{37CFC01C-FB2E-41B3-B307-05435E520558}" type="slidenum">
              <a:rPr lang="en-US" smtClean="0"/>
              <a:t>8</a:t>
            </a:fld>
            <a:endParaRPr lang="en-US"/>
          </a:p>
        </p:txBody>
      </p:sp>
      <p:pic>
        <p:nvPicPr>
          <p:cNvPr id="8" name="Audio 7">
            <a:hlinkClick r:id="" action="ppaction://media"/>
            <a:extLst>
              <a:ext uri="{FF2B5EF4-FFF2-40B4-BE49-F238E27FC236}">
                <a16:creationId xmlns:a16="http://schemas.microsoft.com/office/drawing/2014/main" id="{BA5ACC09-A01C-C0CE-1C73-F53E12F711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4277864917"/>
      </p:ext>
    </p:extLst>
  </p:cSld>
  <p:clrMapOvr>
    <a:masterClrMapping/>
  </p:clrMapOvr>
  <mc:AlternateContent xmlns:mc="http://schemas.openxmlformats.org/markup-compatibility/2006">
    <mc:Choice xmlns:p14="http://schemas.microsoft.com/office/powerpoint/2010/main" Requires="p14">
      <p:transition spd="slow" p14:dur="2000" advTm="54112"/>
    </mc:Choice>
    <mc:Fallback>
      <p:transition spd="slow" advTm="54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EAA-8889-23A6-7656-F2490F2A01A1}"/>
              </a:ext>
            </a:extLst>
          </p:cNvPr>
          <p:cNvSpPr>
            <a:spLocks noGrp="1"/>
          </p:cNvSpPr>
          <p:nvPr>
            <p:ph type="title"/>
          </p:nvPr>
        </p:nvSpPr>
        <p:spPr/>
        <p:txBody>
          <a:bodyPr>
            <a:normAutofit/>
          </a:bodyPr>
          <a:lstStyle/>
          <a:p>
            <a:r>
              <a:rPr lang="en-US" sz="4400" dirty="0"/>
              <a:t>Agenda</a:t>
            </a:r>
          </a:p>
        </p:txBody>
      </p:sp>
      <p:sp>
        <p:nvSpPr>
          <p:cNvPr id="3" name="Content Placeholder 2">
            <a:extLst>
              <a:ext uri="{FF2B5EF4-FFF2-40B4-BE49-F238E27FC236}">
                <a16:creationId xmlns:a16="http://schemas.microsoft.com/office/drawing/2014/main" id="{B6316E74-84D1-D3F8-ED45-5DCD6829C398}"/>
              </a:ext>
            </a:extLst>
          </p:cNvPr>
          <p:cNvSpPr>
            <a:spLocks noGrp="1"/>
          </p:cNvSpPr>
          <p:nvPr>
            <p:ph idx="1"/>
          </p:nvPr>
        </p:nvSpPr>
        <p:spPr>
          <a:xfrm>
            <a:off x="4800600" y="731520"/>
            <a:ext cx="6492240" cy="5573684"/>
          </a:xfrm>
        </p:spPr>
        <p:txBody>
          <a:bodyPr numCol="1">
            <a:normAutofit fontScale="92500" lnSpcReduction="20000"/>
          </a:bodyPr>
          <a:lstStyle/>
          <a:p>
            <a:pPr marL="171450" indent="-171450">
              <a:buFont typeface="Arial" panose="020B0604020202020204" pitchFamily="34" charset="0"/>
              <a:buChar char="•"/>
            </a:pPr>
            <a:r>
              <a:rPr lang="en-US" sz="2800" dirty="0"/>
              <a:t>Team introduction</a:t>
            </a:r>
          </a:p>
          <a:p>
            <a:pPr marL="171450" indent="-171450">
              <a:buFont typeface="Arial" panose="020B0604020202020204" pitchFamily="34" charset="0"/>
              <a:buChar char="•"/>
            </a:pPr>
            <a:r>
              <a:rPr lang="en-US" sz="2800" dirty="0"/>
              <a:t>Project summary</a:t>
            </a:r>
          </a:p>
          <a:p>
            <a:pPr marL="171450" indent="-171450">
              <a:buFont typeface="Arial" panose="020B0604020202020204" pitchFamily="34" charset="0"/>
              <a:buChar char="•"/>
            </a:pPr>
            <a:r>
              <a:rPr lang="en-US" sz="2800" dirty="0"/>
              <a:t>Background</a:t>
            </a:r>
          </a:p>
          <a:p>
            <a:pPr marL="171450" indent="-171450">
              <a:buFont typeface="Arial" panose="020B0604020202020204" pitchFamily="34" charset="0"/>
              <a:buChar char="•"/>
            </a:pPr>
            <a:r>
              <a:rPr lang="en-US" sz="2800" b="1" dirty="0"/>
              <a:t>Related work</a:t>
            </a:r>
          </a:p>
          <a:p>
            <a:pPr marL="171450" indent="-171450">
              <a:buFont typeface="Arial" panose="020B0604020202020204" pitchFamily="34" charset="0"/>
              <a:buChar char="•"/>
            </a:pPr>
            <a:r>
              <a:rPr lang="en-US" sz="2800" dirty="0"/>
              <a:t>Project results:</a:t>
            </a:r>
          </a:p>
          <a:p>
            <a:pPr marL="461963" lvl="1" indent="-182563">
              <a:buFont typeface="Arial" panose="020B0604020202020204" pitchFamily="34" charset="0"/>
              <a:buChar char="•"/>
            </a:pPr>
            <a:r>
              <a:rPr lang="en-US" sz="2400" dirty="0"/>
              <a:t>Hardware analysis</a:t>
            </a:r>
          </a:p>
          <a:p>
            <a:pPr marL="461963" lvl="1" indent="-182563">
              <a:buFont typeface="Arial" panose="020B0604020202020204" pitchFamily="34" charset="0"/>
              <a:buChar char="•"/>
            </a:pPr>
            <a:r>
              <a:rPr lang="en-US" sz="2400" dirty="0"/>
              <a:t>Firmware extraction</a:t>
            </a:r>
          </a:p>
          <a:p>
            <a:pPr marL="461963" lvl="1" indent="-182563">
              <a:buFont typeface="Arial" panose="020B0604020202020204" pitchFamily="34" charset="0"/>
              <a:buChar char="•"/>
            </a:pPr>
            <a:r>
              <a:rPr lang="en-US" sz="2400" dirty="0"/>
              <a:t>Information disclosure</a:t>
            </a:r>
          </a:p>
          <a:p>
            <a:pPr marL="461963" lvl="1" indent="-182563">
              <a:buFont typeface="Arial" panose="020B0604020202020204" pitchFamily="34" charset="0"/>
              <a:buChar char="•"/>
            </a:pPr>
            <a:r>
              <a:rPr lang="en-US" sz="2400" dirty="0"/>
              <a:t>Remote code execution</a:t>
            </a:r>
          </a:p>
          <a:p>
            <a:pPr marL="461963" lvl="1" indent="-182563">
              <a:buFont typeface="Arial" panose="020B0604020202020204" pitchFamily="34" charset="0"/>
              <a:buChar char="•"/>
            </a:pPr>
            <a:r>
              <a:rPr lang="en-US" sz="2400" dirty="0"/>
              <a:t>Man-in-the-middle</a:t>
            </a:r>
          </a:p>
          <a:p>
            <a:pPr marL="461963" lvl="1" indent="-182563">
              <a:buFont typeface="Arial" panose="020B0604020202020204" pitchFamily="34" charset="0"/>
              <a:buChar char="•"/>
            </a:pPr>
            <a:r>
              <a:rPr lang="en-US" sz="2400" dirty="0"/>
              <a:t>Persistent backdoor</a:t>
            </a:r>
          </a:p>
          <a:p>
            <a:pPr marL="461963" lvl="1" indent="-182563">
              <a:buFont typeface="Arial" panose="020B0604020202020204" pitchFamily="34" charset="0"/>
              <a:buChar char="•"/>
            </a:pPr>
            <a:r>
              <a:rPr lang="en-US" sz="2400" dirty="0"/>
              <a:t>Internet Survey</a:t>
            </a:r>
          </a:p>
          <a:p>
            <a:pPr marL="169355" indent="-182563">
              <a:buFont typeface="Arial" panose="020B0604020202020204" pitchFamily="34" charset="0"/>
              <a:buChar char="•"/>
            </a:pPr>
            <a:r>
              <a:rPr lang="en-US" sz="2800" dirty="0"/>
              <a:t>Conclusion</a:t>
            </a:r>
          </a:p>
          <a:p>
            <a:pPr marL="171450" indent="-171450">
              <a:buFont typeface="Arial" panose="020B0604020202020204" pitchFamily="34" charset="0"/>
              <a:buChar char="•"/>
            </a:pPr>
            <a:r>
              <a:rPr lang="en-US" sz="2800" dirty="0"/>
              <a:t>Future work</a:t>
            </a:r>
          </a:p>
          <a:p>
            <a:endParaRPr lang="en-US" dirty="0"/>
          </a:p>
          <a:p>
            <a:endParaRPr lang="en-US" dirty="0"/>
          </a:p>
        </p:txBody>
      </p:sp>
      <p:sp>
        <p:nvSpPr>
          <p:cNvPr id="5" name="Text Placeholder 4">
            <a:extLst>
              <a:ext uri="{FF2B5EF4-FFF2-40B4-BE49-F238E27FC236}">
                <a16:creationId xmlns:a16="http://schemas.microsoft.com/office/drawing/2014/main" id="{0E097380-72B3-02FA-BE37-2C6B6348C954}"/>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72E4F126-0349-1315-B7A9-7A08B2A29383}"/>
              </a:ext>
            </a:extLst>
          </p:cNvPr>
          <p:cNvSpPr>
            <a:spLocks noGrp="1"/>
          </p:cNvSpPr>
          <p:nvPr>
            <p:ph type="sldNum" sz="quarter" idx="12"/>
          </p:nvPr>
        </p:nvSpPr>
        <p:spPr/>
        <p:txBody>
          <a:bodyPr/>
          <a:lstStyle/>
          <a:p>
            <a:fld id="{37CFC01C-FB2E-41B3-B307-05435E520558}" type="slidenum">
              <a:rPr lang="en-US" smtClean="0"/>
              <a:t>9</a:t>
            </a:fld>
            <a:endParaRPr lang="en-US"/>
          </a:p>
        </p:txBody>
      </p:sp>
      <p:pic>
        <p:nvPicPr>
          <p:cNvPr id="6" name="Audio 5">
            <a:hlinkClick r:id="" action="ppaction://media"/>
            <a:extLst>
              <a:ext uri="{FF2B5EF4-FFF2-40B4-BE49-F238E27FC236}">
                <a16:creationId xmlns:a16="http://schemas.microsoft.com/office/drawing/2014/main" id="{B497F9B6-1DAB-05B6-E114-CAD71E14D3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07788" y="6173788"/>
            <a:ext cx="531812" cy="531812"/>
          </a:xfrm>
          <a:prstGeom prst="rect">
            <a:avLst/>
          </a:prstGeom>
        </p:spPr>
      </p:pic>
    </p:spTree>
    <p:extLst>
      <p:ext uri="{BB962C8B-B14F-4D97-AF65-F5344CB8AC3E}">
        <p14:creationId xmlns:p14="http://schemas.microsoft.com/office/powerpoint/2010/main" val="4183490170"/>
      </p:ext>
    </p:extLst>
  </p:cSld>
  <p:clrMapOvr>
    <a:masterClrMapping/>
  </p:clrMapOvr>
  <mc:AlternateContent xmlns:mc="http://schemas.openxmlformats.org/markup-compatibility/2006">
    <mc:Choice xmlns:p14="http://schemas.microsoft.com/office/powerpoint/2010/main" Requires="p14">
      <p:transition spd="slow" p14:dur="2000" advTm="16935"/>
    </mc:Choice>
    <mc:Fallback>
      <p:transition spd="slow" advTm="16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8.8"/>
</p:tagLst>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842</TotalTime>
  <Words>2761</Words>
  <Application>Microsoft Office PowerPoint</Application>
  <PresentationFormat>Widescreen</PresentationFormat>
  <Paragraphs>468</Paragraphs>
  <Slides>48</Slides>
  <Notes>0</Notes>
  <HiddenSlides>0</HiddenSlides>
  <MMClips>51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Consolas</vt:lpstr>
      <vt:lpstr>Slack-Lato</vt:lpstr>
      <vt:lpstr>Retrospect</vt:lpstr>
      <vt:lpstr>ENPM 664 Final Project: Router Exploitation</vt:lpstr>
      <vt:lpstr>Agenda</vt:lpstr>
      <vt:lpstr>Team Introduction</vt:lpstr>
      <vt:lpstr>Agenda</vt:lpstr>
      <vt:lpstr>Project summary</vt:lpstr>
      <vt:lpstr>Agenda</vt:lpstr>
      <vt:lpstr>Background: What Is a Router? </vt:lpstr>
      <vt:lpstr>Background: What Is a Router? (cont.)</vt:lpstr>
      <vt:lpstr>Agenda</vt:lpstr>
      <vt:lpstr>Related work</vt:lpstr>
      <vt:lpstr>Agenda</vt:lpstr>
      <vt:lpstr>Hardware Analysis</vt:lpstr>
      <vt:lpstr>Hardware Analysis (cont.)</vt:lpstr>
      <vt:lpstr>Hardware Analysis (cont.)</vt:lpstr>
      <vt:lpstr>Agenda</vt:lpstr>
      <vt:lpstr>Firmware Extraction</vt:lpstr>
      <vt:lpstr>Firmware Extraction (cont.)</vt:lpstr>
      <vt:lpstr>Firmware Extraction (cont.)</vt:lpstr>
      <vt:lpstr>Firmware Extraction (cont.)</vt:lpstr>
      <vt:lpstr>Agenda</vt:lpstr>
      <vt:lpstr>Information Disclosure</vt:lpstr>
      <vt:lpstr>Information Disclosure (cont.)</vt:lpstr>
      <vt:lpstr>Information Disclosure (cont.)</vt:lpstr>
      <vt:lpstr>Agenda</vt:lpstr>
      <vt:lpstr>Remote Code Execution</vt:lpstr>
      <vt:lpstr>Remote Code Execution (cont.)</vt:lpstr>
      <vt:lpstr>Remote Code Execution (cont.)</vt:lpstr>
      <vt:lpstr>Remote Code Execution (cont.)</vt:lpstr>
      <vt:lpstr>Password Change RCE Demo</vt:lpstr>
      <vt:lpstr>Agenda</vt:lpstr>
      <vt:lpstr>Man-in-the-Middle</vt:lpstr>
      <vt:lpstr>Man-in-the-Middle (cont.)</vt:lpstr>
      <vt:lpstr>MITM Demo</vt:lpstr>
      <vt:lpstr>Agenda</vt:lpstr>
      <vt:lpstr>Persistent Backdoor</vt:lpstr>
      <vt:lpstr>Persistent Backdoor (cont.)</vt:lpstr>
      <vt:lpstr>Persistent Backdoor (cont.)</vt:lpstr>
      <vt:lpstr>Persistent Backdoor (cont.)</vt:lpstr>
      <vt:lpstr>Persistent Backdoor (cont.)</vt:lpstr>
      <vt:lpstr>Persistent Backdoor Demo</vt:lpstr>
      <vt:lpstr>Agenda</vt:lpstr>
      <vt:lpstr>Internet Survey</vt:lpstr>
      <vt:lpstr>Internet Survey</vt:lpstr>
      <vt:lpstr>Agenda</vt:lpstr>
      <vt:lpstr>Conclusion</vt:lpstr>
      <vt:lpstr>Agenda</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ENPM 664 Final Project Group 5 Router Exploitation</dc:title>
  <dc:creator>Jonathan Luck</dc:creator>
  <cp:lastModifiedBy>Jonathan Luck</cp:lastModifiedBy>
  <cp:revision>164</cp:revision>
  <dcterms:created xsi:type="dcterms:W3CDTF">2022-05-08T18:28:41Z</dcterms:created>
  <dcterms:modified xsi:type="dcterms:W3CDTF">2022-05-10T03:32:38Z</dcterms:modified>
</cp:coreProperties>
</file>